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65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55" r:id="rId15"/>
    <p:sldId id="456" r:id="rId16"/>
    <p:sldId id="367" r:id="rId17"/>
    <p:sldId id="368" r:id="rId18"/>
    <p:sldId id="369" r:id="rId19"/>
    <p:sldId id="370" r:id="rId20"/>
    <p:sldId id="371" r:id="rId21"/>
    <p:sldId id="366" r:id="rId22"/>
    <p:sldId id="372" r:id="rId23"/>
    <p:sldId id="373" r:id="rId24"/>
    <p:sldId id="437" r:id="rId25"/>
    <p:sldId id="469" r:id="rId26"/>
    <p:sldId id="470" r:id="rId27"/>
    <p:sldId id="449" r:id="rId28"/>
    <p:sldId id="471" r:id="rId29"/>
    <p:sldId id="450" r:id="rId30"/>
    <p:sldId id="451" r:id="rId31"/>
    <p:sldId id="452" r:id="rId32"/>
    <p:sldId id="453" r:id="rId33"/>
    <p:sldId id="454" r:id="rId34"/>
    <p:sldId id="473" r:id="rId35"/>
    <p:sldId id="474" r:id="rId36"/>
    <p:sldId id="472" r:id="rId37"/>
    <p:sldId id="275" r:id="rId38"/>
    <p:sldId id="276" r:id="rId39"/>
    <p:sldId id="277" r:id="rId40"/>
    <p:sldId id="278" r:id="rId41"/>
    <p:sldId id="279" r:id="rId42"/>
    <p:sldId id="280" r:id="rId43"/>
    <p:sldId id="407" r:id="rId44"/>
    <p:sldId id="408" r:id="rId45"/>
    <p:sldId id="281" r:id="rId46"/>
    <p:sldId id="282" r:id="rId47"/>
    <p:sldId id="283" r:id="rId48"/>
    <p:sldId id="376" r:id="rId49"/>
    <p:sldId id="320" r:id="rId50"/>
    <p:sldId id="321" r:id="rId51"/>
    <p:sldId id="297" r:id="rId52"/>
    <p:sldId id="298" r:id="rId53"/>
    <p:sldId id="301" r:id="rId54"/>
    <p:sldId id="302" r:id="rId55"/>
    <p:sldId id="303" r:id="rId56"/>
    <p:sldId id="306" r:id="rId57"/>
    <p:sldId id="322" r:id="rId58"/>
    <p:sldId id="435" r:id="rId59"/>
    <p:sldId id="313" r:id="rId60"/>
    <p:sldId id="314" r:id="rId61"/>
    <p:sldId id="315" r:id="rId62"/>
    <p:sldId id="286" r:id="rId63"/>
    <p:sldId id="433" r:id="rId64"/>
    <p:sldId id="434" r:id="rId65"/>
    <p:sldId id="352" r:id="rId66"/>
    <p:sldId id="353" r:id="rId67"/>
    <p:sldId id="354" r:id="rId68"/>
    <p:sldId id="355" r:id="rId69"/>
    <p:sldId id="377" r:id="rId70"/>
    <p:sldId id="378" r:id="rId71"/>
    <p:sldId id="380" r:id="rId72"/>
    <p:sldId id="381" r:id="rId73"/>
    <p:sldId id="379" r:id="rId74"/>
    <p:sldId id="395" r:id="rId75"/>
    <p:sldId id="401" r:id="rId76"/>
    <p:sldId id="399" r:id="rId77"/>
    <p:sldId id="400" r:id="rId78"/>
    <p:sldId id="436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00C"/>
    <a:srgbClr val="FF4A7E"/>
    <a:srgbClr val="CB6B30"/>
    <a:srgbClr val="0000FF"/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2629" autoAdjust="0"/>
  </p:normalViewPr>
  <p:slideViewPr>
    <p:cSldViewPr>
      <p:cViewPr varScale="1">
        <p:scale>
          <a:sx n="69" d="100"/>
          <a:sy n="69" d="100"/>
        </p:scale>
        <p:origin x="-125" y="-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" y="23361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5BFCB9-46E7-4B48-84CA-C57B39F4D468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293A54-03AA-43D1-AFB7-E087A6DA2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why viewing</a:t>
            </a:r>
            <a:r>
              <a:rPr lang="en-US" baseline="0" dirty="0" smtClean="0"/>
              <a:t> direction doesn’t change intensity.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293A54-03AA-43D1-AFB7-E087A6DA29F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F97A13-ED7D-4321-83D7-BA84504C6095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8192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1EFDF4-295E-4F2F-8274-5276D892628B}" type="slidenum">
              <a:rPr lang="en-US" smtClean="0"/>
              <a:pPr>
                <a:defRPr/>
              </a:pPr>
              <a:t>50</a:t>
            </a:fld>
            <a:endParaRPr lang="en-US" smtClean="0"/>
          </a:p>
        </p:txBody>
      </p:sp>
      <p:sp>
        <p:nvSpPr>
          <p:cNvPr id="82947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80191B-67AE-484E-9082-E6275166839A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8397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B1E871-3DA9-47DB-BB1F-94165D87FEFB}" type="slidenum">
              <a:rPr lang="en-US" smtClean="0"/>
              <a:pPr>
                <a:defRPr/>
              </a:pPr>
              <a:t>52</a:t>
            </a:fld>
            <a:endParaRPr lang="en-US" smtClean="0"/>
          </a:p>
        </p:txBody>
      </p:sp>
      <p:sp>
        <p:nvSpPr>
          <p:cNvPr id="8499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2CDE76-4738-44B5-833A-2DF96BC3AB13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8601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3084CE-403A-47C5-8050-06A0AC0D8D75}" type="slidenum">
              <a:rPr lang="en-US" smtClean="0"/>
              <a:pPr>
                <a:defRPr/>
              </a:pPr>
              <a:t>54</a:t>
            </a:fld>
            <a:endParaRPr lang="en-US" smtClean="0"/>
          </a:p>
        </p:txBody>
      </p:sp>
      <p:sp>
        <p:nvSpPr>
          <p:cNvPr id="8704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2D02E7-8B84-4714-902C-45C20D4C6547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sp>
        <p:nvSpPr>
          <p:cNvPr id="88067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D6943-8F92-41DA-A861-291374EA058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A910F-9307-46E8-978F-A02DBCD5A816}" type="slidenum">
              <a:rPr lang="en-US" smtClean="0"/>
              <a:pPr>
                <a:defRPr/>
              </a:pPr>
              <a:t>59</a:t>
            </a:fld>
            <a:endParaRPr lang="en-US" smtClean="0"/>
          </a:p>
        </p:txBody>
      </p:sp>
      <p:sp>
        <p:nvSpPr>
          <p:cNvPr id="9011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4470D0-A2E8-4CD7-9E24-A8F43E2C0DEE}" type="slidenum">
              <a:rPr lang="en-US" smtClean="0"/>
              <a:pPr>
                <a:defRPr/>
              </a:pPr>
              <a:t>60</a:t>
            </a:fld>
            <a:endParaRPr lang="en-US" smtClean="0"/>
          </a:p>
        </p:txBody>
      </p:sp>
      <p:sp>
        <p:nvSpPr>
          <p:cNvPr id="9113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B49607-71CC-4F14-9925-539B5A75CF37}" type="slidenum">
              <a:rPr lang="en-US" smtClean="0"/>
              <a:pPr>
                <a:defRPr/>
              </a:pPr>
              <a:t>38</a:t>
            </a:fld>
            <a:endParaRPr lang="en-US" smtClean="0"/>
          </a:p>
        </p:txBody>
      </p:sp>
      <p:sp>
        <p:nvSpPr>
          <p:cNvPr id="73731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A46F3-680B-4922-9BA7-EAF656613269}" type="slidenum">
              <a:rPr lang="en-US" smtClean="0"/>
              <a:pPr>
                <a:defRPr/>
              </a:pPr>
              <a:t>61</a:t>
            </a:fld>
            <a:endParaRPr lang="en-US" smtClean="0"/>
          </a:p>
        </p:txBody>
      </p:sp>
      <p:sp>
        <p:nvSpPr>
          <p:cNvPr id="9216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6029A-3CA7-4FEE-942E-5301C46C76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173363-F44B-4D32-B4F0-9D9B6F4BE7D1}" type="slidenum">
              <a:rPr lang="en-US" smtClean="0"/>
              <a:pPr>
                <a:defRPr/>
              </a:pPr>
              <a:t>65</a:t>
            </a:fld>
            <a:endParaRPr lang="en-US" smtClean="0"/>
          </a:p>
        </p:txBody>
      </p:sp>
      <p:sp>
        <p:nvSpPr>
          <p:cNvPr id="9421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Linear vs. quadratic in mask size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105A2-75A5-4132-B6D6-9DF81319DB72}" type="slidenum">
              <a:rPr lang="en-US" smtClean="0"/>
              <a:pPr>
                <a:defRPr/>
              </a:pPr>
              <a:t>66</a:t>
            </a:fld>
            <a:endParaRPr lang="en-US" smtClean="0"/>
          </a:p>
        </p:txBody>
      </p:sp>
      <p:sp>
        <p:nvSpPr>
          <p:cNvPr id="9523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3CD0D-D4F5-424C-818E-D89E5847A0F8}" type="slidenum">
              <a:rPr lang="en-US" smtClean="0"/>
              <a:pPr>
                <a:defRPr/>
              </a:pPr>
              <a:t>67</a:t>
            </a:fld>
            <a:endParaRPr lang="en-US" smtClean="0"/>
          </a:p>
        </p:txBody>
      </p:sp>
      <p:sp>
        <p:nvSpPr>
          <p:cNvPr id="9625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0F3CBF-8AC9-4C7C-A9DE-CFEF931D8D3C}" type="slidenum">
              <a:rPr lang="en-US" smtClean="0"/>
              <a:pPr>
                <a:defRPr/>
              </a:pPr>
              <a:t>68</a:t>
            </a:fld>
            <a:endParaRPr lang="en-US" smtClean="0"/>
          </a:p>
        </p:txBody>
      </p:sp>
      <p:sp>
        <p:nvSpPr>
          <p:cNvPr id="9728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A0DF3-7642-4C59-8098-530067F53AB7}" type="slidenum">
              <a:rPr lang="en-US" smtClean="0"/>
              <a:pPr>
                <a:defRPr/>
              </a:pPr>
              <a:t>70</a:t>
            </a:fld>
            <a:endParaRPr lang="en-US" smtClean="0"/>
          </a:p>
        </p:txBody>
      </p:sp>
      <p:sp>
        <p:nvSpPr>
          <p:cNvPr id="98307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5BE026-0872-4278-A1A7-CDB07B21705D}" type="slidenum">
              <a:rPr lang="en-US" smtClean="0"/>
              <a:pPr>
                <a:defRPr/>
              </a:pPr>
              <a:t>71</a:t>
            </a:fld>
            <a:endParaRPr lang="en-US" smtClean="0"/>
          </a:p>
        </p:txBody>
      </p:sp>
      <p:sp>
        <p:nvSpPr>
          <p:cNvPr id="10035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21D61-5F66-44BD-8BFB-8CF36CE8B80D}" type="slidenum">
              <a:rPr lang="en-US" smtClean="0"/>
              <a:pPr>
                <a:defRPr/>
              </a:pPr>
              <a:t>72</a:t>
            </a:fld>
            <a:endParaRPr lang="en-US" smtClean="0"/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E3B21E-5867-4588-8377-EB568004CED2}" type="slidenum">
              <a:rPr lang="en-US" smtClean="0"/>
              <a:pPr>
                <a:defRPr/>
              </a:pPr>
              <a:t>73</a:t>
            </a:fld>
            <a:endParaRPr lang="en-US" smtClean="0"/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68E7C3-E4C1-4572-845E-9A00E84E6491}" type="slidenum">
              <a:rPr lang="en-US" smtClean="0"/>
              <a:pPr>
                <a:defRPr/>
              </a:pPr>
              <a:t>39</a:t>
            </a:fld>
            <a:endParaRPr lang="en-US" smtClean="0"/>
          </a:p>
        </p:txBody>
      </p:sp>
      <p:sp>
        <p:nvSpPr>
          <p:cNvPr id="74755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E9AE3-004A-4D50-B8B1-A0ECFFA1E49B}" type="slidenum">
              <a:rPr lang="en-US" smtClean="0"/>
              <a:pPr>
                <a:defRPr/>
              </a:pPr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542AD1-859A-4C78-B5D8-DE58143C99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7AB929-50EF-44CC-A7FA-AE71BFCA725E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  <p:sp>
        <p:nvSpPr>
          <p:cNvPr id="75779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0F4D8-E141-406C-86BE-BA525E52CD85}" type="slidenum">
              <a:rPr lang="en-US" smtClean="0"/>
              <a:pPr>
                <a:defRPr/>
              </a:pPr>
              <a:t>41</a:t>
            </a:fld>
            <a:endParaRPr lang="en-US" smtClean="0"/>
          </a:p>
        </p:txBody>
      </p:sp>
      <p:sp>
        <p:nvSpPr>
          <p:cNvPr id="76803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1CE0E0-6529-4219-9EB9-FE7811CF4A70}" type="slidenum">
              <a:rPr lang="en-US" smtClean="0"/>
              <a:pPr>
                <a:defRPr/>
              </a:pPr>
              <a:t>42</a:t>
            </a:fld>
            <a:endParaRPr lang="en-US" smtClean="0"/>
          </a:p>
        </p:txBody>
      </p:sp>
      <p:sp>
        <p:nvSpPr>
          <p:cNvPr id="77827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4152-7A0D-48F3-AA4D-B45726BE91BB}" type="slidenum">
              <a:rPr lang="en-US" smtClean="0"/>
              <a:pPr>
                <a:defRPr/>
              </a:pPr>
              <a:t>43</a:t>
            </a:fld>
            <a:endParaRPr lang="en-US" smtClean="0"/>
          </a:p>
        </p:txBody>
      </p:sp>
      <p:sp>
        <p:nvSpPr>
          <p:cNvPr id="78851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BB3652-4400-43AA-941D-82E4FEE6DB98}" type="slidenum">
              <a:rPr lang="en-US" smtClean="0"/>
              <a:pPr>
                <a:defRPr/>
              </a:pPr>
              <a:t>44</a:t>
            </a:fld>
            <a:endParaRPr lang="en-US" smtClean="0"/>
          </a:p>
        </p:txBody>
      </p:sp>
      <p:sp>
        <p:nvSpPr>
          <p:cNvPr id="79875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717499-72C9-426B-A4B9-F8B49F6D810C}" type="slidenum">
              <a:rPr lang="en-US" smtClean="0"/>
              <a:pPr>
                <a:defRPr/>
              </a:pPr>
              <a:t>45</a:t>
            </a:fld>
            <a:endParaRPr lang="en-US" smtClean="0"/>
          </a:p>
        </p:txBody>
      </p:sp>
      <p:sp>
        <p:nvSpPr>
          <p:cNvPr id="80899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2FB8F-9E91-4B4B-AD23-5937BA364462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4FD1F-916D-4F44-91ED-856C69E60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4B473-DD29-4FC0-894B-2C2C68114F58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24B1F-725E-4858-A165-4463EC42EC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7562C-8E3C-40CB-A8F2-FE33F5B1F46A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34F62-D26D-4FF7-8874-06D22EA01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D308E-476E-4721-994F-FF78B4B07E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91397-346F-4ACB-BC62-259444E4FCE3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97C67-D06F-43F6-8465-3E408C53B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C0B86-A55F-474A-9BE6-36DAD0749C31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C75F2-451C-4EE5-A944-253712714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0D1FE-2949-4EEE-803B-DBF364B4D99A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F5A1F-24F6-4591-A150-50A31C223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AFF6D-99BA-4542-95C2-8043135E8730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C1C24-7AB1-4A05-96A6-CC8C26623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3BD47-C97A-40B1-ACB2-7AA802643CDA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5CCAE-FD77-4D61-9450-2E70A696F0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8409C-D464-4AFA-904E-0BFB654DC6B0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0A362-34E6-4CC1-973A-7B6592DB02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AF5D6-E376-41C7-BC0B-7274EA24FCB5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F6A16-E2D3-434E-BED6-3A0635DA37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4E3AA-2802-4AB2-824E-5115EB5DBD39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9080-53D9-4952-A4B2-216D23E0D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69887A-EB22-42D3-857D-3EB38D3A467E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BDE500C-416B-48F0-9BAE-C98403760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tcot.org/post/406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jpe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1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2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7.xml"/><Relationship Id="rId9" Type="http://schemas.openxmlformats.org/officeDocument/2006/relationships/oleObject" Target="../embeddings/oleObject2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2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3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cvcl.mit.edu/hybridimage.htm" TargetMode="External"/><Relationship Id="rId3" Type="http://schemas.openxmlformats.org/officeDocument/2006/relationships/tags" Target="../tags/tag15.xml"/><Relationship Id="rId7" Type="http://schemas.openxmlformats.org/officeDocument/2006/relationships/hyperlink" Target="http://www.cs.illinois.edu/class/fa10/cs498dwh/projects/hybrid/ComputationalPhotography_ProjectHybrid.html" TargetMode="External"/><Relationship Id="rId12" Type="http://schemas.openxmlformats.org/officeDocument/2006/relationships/image" Target="../media/image7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png"/><Relationship Id="rId11" Type="http://schemas.openxmlformats.org/officeDocument/2006/relationships/image" Target="../media/image78.jpeg"/><Relationship Id="rId5" Type="http://schemas.openxmlformats.org/officeDocument/2006/relationships/notesSlide" Target="../notesSlides/notesSlide30.xml"/><Relationship Id="rId10" Type="http://schemas.openxmlformats.org/officeDocument/2006/relationships/image" Target="../media/image77.png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0.jpeg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Pixels and Image Filtering</a:t>
            </a:r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6400800" cy="1066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Vision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Derek </a:t>
            </a:r>
            <a:r>
              <a:rPr lang="en-US" dirty="0" smtClean="0">
                <a:solidFill>
                  <a:schemeClr val="tx1"/>
                </a:solidFill>
              </a:rPr>
              <a:t>Hoiem, University of Illinois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8061325" y="0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02/01/11</a:t>
            </a:r>
            <a:endParaRPr lang="en-US" dirty="0"/>
          </a:p>
        </p:txBody>
      </p:sp>
      <p:pic>
        <p:nvPicPr>
          <p:cNvPr id="15365" name="Picture 8" descr="http://www.notempire.com/images/uploads/magrit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219200"/>
            <a:ext cx="419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76900" y="6550025"/>
            <a:ext cx="34671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Graphic: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http://www.notcot.org/post/4068/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b="1" dirty="0" smtClean="0"/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17919" y="3909964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420263" y="420762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376356" y="420762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b="1" dirty="0" smtClean="0"/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60721" y="256401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59976" y="3848673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462320" y="4146329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09426" y="4146329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67400" y="342900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b="1" dirty="0" err="1" smtClean="0"/>
              <a:t>Interreflection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51347" y="3831422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53000" y="3733800"/>
            <a:ext cx="1600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5202447" y="3899859"/>
            <a:ext cx="727494" cy="4643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V="1">
            <a:off x="4923527" y="4068074"/>
            <a:ext cx="439947" cy="381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53000" y="5029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Specular</a:t>
            </a:r>
            <a:r>
              <a:rPr lang="en-US" dirty="0" smtClean="0"/>
              <a:t> </a:t>
            </a:r>
            <a:r>
              <a:rPr lang="en-US" dirty="0" err="1" smtClean="0"/>
              <a:t>Interreflection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orientation and light intensity</a:t>
            </a:r>
            <a:endParaRPr lang="en-US" dirty="0"/>
          </a:p>
        </p:txBody>
      </p:sp>
      <p:pic>
        <p:nvPicPr>
          <p:cNvPr id="4" name="Picture 2" descr="http://www.cranearts.com/wordpress/wp-content/uploads/2009/01/the_crane_building_p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5701792" cy="4648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430294" y="3593068"/>
            <a:ext cx="312906" cy="369332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743200" y="3777734"/>
            <a:ext cx="381000" cy="33706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0894" y="4419600"/>
            <a:ext cx="312906" cy="369332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rot="16200000" flipV="1">
            <a:off x="3312675" y="4154927"/>
            <a:ext cx="304800" cy="22454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867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is (1) darker than (2)?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8832" y="6172200"/>
            <a:ext cx="684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diffuse reflection, will intensity change when viewing angle changes? </a:t>
            </a:r>
            <a:endParaRPr lang="en-US" dirty="0"/>
          </a:p>
        </p:txBody>
      </p:sp>
      <p:pic>
        <p:nvPicPr>
          <p:cNvPr id="123906" name="Picture 2" descr="http://upload.wikimedia.org/wikipedia/commons/thumb/8/8f/Lambert_Cosine_Law_2.svg/300px-Lambert_Cosine_Law_2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219200"/>
            <a:ext cx="2857500" cy="238125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Perception of Intensity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73533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7180263" y="6488113"/>
            <a:ext cx="1963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from Ted Adelson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Perception of Intensity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73533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7180263" y="6488113"/>
            <a:ext cx="1963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from Ted Adelson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 cstate="print"/>
          <a:srcRect l="46632" t="50751" r="45078" b="41235"/>
          <a:stretch>
            <a:fillRect/>
          </a:stretch>
        </p:blipFill>
        <p:spPr bwMode="auto">
          <a:xfrm>
            <a:off x="914400" y="1676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2" cstate="print"/>
          <a:srcRect l="47668" t="29382" r="44041" b="62605"/>
          <a:stretch>
            <a:fillRect/>
          </a:stretch>
        </p:blipFill>
        <p:spPr bwMode="auto">
          <a:xfrm>
            <a:off x="381000" y="1295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8001000" cy="19050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en-US" dirty="0" smtClean="0"/>
              <a:t>A digital camera replaces film with a sensor array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dirty="0" smtClean="0"/>
              <a:t>Each cell in the array is light-sensitive diode that converts photons to electrons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dirty="0" smtClean="0"/>
              <a:t>Two common types: Charge Coupled Device (CCD) and CMOS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dirty="0" smtClean="0">
                <a:hlinkClick r:id="rId2"/>
              </a:rPr>
              <a:t>http://electronics.howstuffworks.com/digital-camera.htm</a:t>
            </a:r>
            <a:r>
              <a:rPr lang="en-US" sz="2000" dirty="0" smtClean="0"/>
              <a:t> </a:t>
            </a:r>
          </a:p>
          <a:p>
            <a:pPr lvl="2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1600" dirty="0" smtClean="0"/>
          </a:p>
        </p:txBody>
      </p:sp>
      <p:pic>
        <p:nvPicPr>
          <p:cNvPr id="20484" name="Picture 4" descr="PowerShot SD2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4738" y="1390650"/>
            <a:ext cx="6697662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51974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Sensor Array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CMOS sensor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raster image (pixel matrix)</a:t>
            </a:r>
          </a:p>
        </p:txBody>
      </p:sp>
      <p:pic>
        <p:nvPicPr>
          <p:cNvPr id="22531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29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Today’s Class: Pixels and Linear Filters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Review of lighting</a:t>
            </a:r>
          </a:p>
          <a:p>
            <a:pPr lvl="1"/>
            <a:r>
              <a:rPr lang="en-US" dirty="0" smtClean="0"/>
              <a:t>Reflection and </a:t>
            </a:r>
            <a:r>
              <a:rPr lang="en-US" dirty="0" smtClean="0"/>
              <a:t>absorption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is a pixel?  How is an image represented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Color spaces</a:t>
            </a:r>
          </a:p>
          <a:p>
            <a:pPr>
              <a:buFont typeface="Arial" charset="0"/>
              <a:buNone/>
            </a:pPr>
            <a:endParaRPr lang="en-US" dirty="0" smtClean="0"/>
          </a:p>
          <a:p>
            <a:r>
              <a:rPr lang="en-US" dirty="0" smtClean="0"/>
              <a:t>What is image filtering and how do we do it?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raster image (pixel matrix)</a:t>
            </a:r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03860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9906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28600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12420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Color Images</a:t>
            </a:r>
          </a:p>
        </p:txBody>
      </p:sp>
      <p:pic>
        <p:nvPicPr>
          <p:cNvPr id="26627" name="Picture 2" descr="http://static.howstuffworks.com/gif/digital-camera-bay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9200"/>
            <a:ext cx="599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Image</a:t>
            </a:r>
          </a:p>
        </p:txBody>
      </p:sp>
      <p:pic>
        <p:nvPicPr>
          <p:cNvPr id="27651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Images in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Suppose we have a </a:t>
            </a:r>
            <a:r>
              <a:rPr lang="en-US" dirty="0" err="1" smtClean="0"/>
              <a:t>NxM</a:t>
            </a:r>
            <a:r>
              <a:rPr lang="en-US" dirty="0" smtClean="0"/>
              <a:t> RGB image called “</a:t>
            </a:r>
            <a:r>
              <a:rPr lang="en-US" dirty="0" err="1" smtClean="0"/>
              <a:t>im</a:t>
            </a:r>
            <a:r>
              <a:rPr lang="en-US" dirty="0" smtClean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(y, x, b) = y pixels down, x pixels to right in the </a:t>
            </a:r>
            <a:r>
              <a:rPr lang="en-US" dirty="0" err="1" smtClean="0"/>
              <a:t>b</a:t>
            </a:r>
            <a:r>
              <a:rPr lang="en-US" baseline="30000" dirty="0" err="1" smtClean="0"/>
              <a:t>th</a:t>
            </a:r>
            <a:r>
              <a:rPr lang="en-US" dirty="0" smtClean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(N, M, 3) = bottom-right pixel in B-channel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 smtClean="0"/>
              <a:t>imread</a:t>
            </a:r>
            <a:r>
              <a:rPr lang="en-US" dirty="0" smtClean="0"/>
              <a:t>(filename) returns a uint8 image (values 0 to 255)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Convert to double format (values 0 to 1) with im2double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114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R</a:t>
            </a:r>
          </a:p>
        </p:txBody>
      </p:sp>
      <p:sp>
        <p:nvSpPr>
          <p:cNvPr id="29115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29116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29117" name="TextBox 9"/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19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spaces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can we represent color?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http://en.wikipedia.org/wiki/File:RGB_illumination.jpg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spaces: RGB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09601" y="1371600"/>
            <a:ext cx="4029122" cy="4038600"/>
            <a:chOff x="609600" y="1371600"/>
            <a:chExt cx="4724400" cy="4953000"/>
          </a:xfrm>
        </p:grpSpPr>
        <p:pic>
          <p:nvPicPr>
            <p:cNvPr id="245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200"/>
                <a:ext cx="838200" cy="22860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500" y="4991100"/>
                <a:ext cx="762000" cy="7620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500" y="5448300"/>
                <a:ext cx="609600" cy="53340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81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/>
                <a:t>0,1,0</a:t>
              </a:r>
            </a:p>
          </p:txBody>
        </p:sp>
        <p:sp>
          <p:nvSpPr>
            <p:cNvPr id="24582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/>
                <a:t>0,0,1</a:t>
              </a:r>
            </a:p>
          </p:txBody>
        </p:sp>
        <p:sp>
          <p:nvSpPr>
            <p:cNvPr id="24583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1,0,0</a:t>
              </a:r>
            </a:p>
          </p:txBody>
        </p:sp>
      </p:grpSp>
      <p:sp>
        <p:nvSpPr>
          <p:cNvPr id="24584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35941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Some drawbacks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Strongly correlated channels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Non-perceptual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800" y="838200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color space</a:t>
            </a:r>
            <a:endParaRPr lang="en-US" sz="2400" dirty="0"/>
          </a:p>
        </p:txBody>
      </p:sp>
      <p:pic>
        <p:nvPicPr>
          <p:cNvPr id="116738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05035"/>
            <a:ext cx="2286000" cy="1562877"/>
          </a:xfrm>
          <a:prstGeom prst="rect">
            <a:avLst/>
          </a:prstGeom>
          <a:noFill/>
        </p:spPr>
      </p:pic>
      <p:pic>
        <p:nvPicPr>
          <p:cNvPr id="116739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648200"/>
            <a:ext cx="2286000" cy="1562877"/>
          </a:xfrm>
          <a:prstGeom prst="rect">
            <a:avLst/>
          </a:prstGeom>
          <a:noFill/>
        </p:spPr>
      </p:pic>
      <p:pic>
        <p:nvPicPr>
          <p:cNvPr id="116740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3035968"/>
            <a:ext cx="2286000" cy="1562877"/>
          </a:xfrm>
          <a:prstGeom prst="rect">
            <a:avLst/>
          </a:prstGeom>
          <a:noFill/>
        </p:spPr>
      </p:pic>
      <p:pic>
        <p:nvPicPr>
          <p:cNvPr id="11674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7696200" y="2069068"/>
            <a:ext cx="8402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</a:p>
          <a:p>
            <a:r>
              <a:rPr lang="en-US" sz="1100" dirty="0" smtClean="0"/>
              <a:t>(G=0,B=0)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96200" y="36576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</a:p>
          <a:p>
            <a:r>
              <a:rPr lang="en-US" sz="1100" dirty="0" smtClean="0"/>
              <a:t>(R=0,B=0)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96200" y="5257800"/>
            <a:ext cx="84830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</a:p>
          <a:p>
            <a:r>
              <a:rPr lang="en-US" sz="1100" dirty="0" smtClean="0"/>
              <a:t>(R=0,G=0)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spaces: HSV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05000"/>
            <a:ext cx="4953000" cy="436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43000" y="1143000"/>
            <a:ext cx="3363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Intuitive color space</a:t>
            </a:r>
            <a:endParaRPr lang="en-US" sz="2800" dirty="0"/>
          </a:p>
        </p:txBody>
      </p:sp>
      <p:pic>
        <p:nvPicPr>
          <p:cNvPr id="117762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990322"/>
            <a:ext cx="2286000" cy="1562878"/>
          </a:xfrm>
          <a:prstGeom prst="rect">
            <a:avLst/>
          </a:prstGeom>
          <a:noFill/>
        </p:spPr>
      </p:pic>
      <p:pic>
        <p:nvPicPr>
          <p:cNvPr id="117763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561322"/>
            <a:ext cx="2286000" cy="1562878"/>
          </a:xfrm>
          <a:prstGeom prst="rect">
            <a:avLst/>
          </a:prstGeom>
          <a:noFill/>
        </p:spPr>
      </p:pic>
      <p:pic>
        <p:nvPicPr>
          <p:cNvPr id="117764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237722"/>
            <a:ext cx="2286000" cy="1562878"/>
          </a:xfrm>
          <a:prstGeom prst="rect">
            <a:avLst/>
          </a:prstGeom>
          <a:noFill/>
        </p:spPr>
      </p:pic>
      <p:pic>
        <p:nvPicPr>
          <p:cNvPr id="8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907764" y="2057400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</a:t>
            </a:r>
          </a:p>
          <a:p>
            <a:r>
              <a:rPr lang="en-US" sz="1100" dirty="0" smtClean="0"/>
              <a:t>(S=1,V=1)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948864" y="37338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endParaRPr lang="en-US" b="1" dirty="0" smtClean="0"/>
          </a:p>
          <a:p>
            <a:r>
              <a:rPr lang="en-US" sz="1100" dirty="0" smtClean="0"/>
              <a:t>(H=1,V=1)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55626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</a:t>
            </a:r>
          </a:p>
          <a:p>
            <a:r>
              <a:rPr lang="en-US" sz="1100" dirty="0" smtClean="0"/>
              <a:t>(H=1,S=0)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spaces: </a:t>
            </a:r>
            <a:r>
              <a:rPr lang="en-US" dirty="0" err="1" smtClean="0"/>
              <a:t>YCbCr</a:t>
            </a:r>
            <a:endParaRPr lang="en-US" dirty="0"/>
          </a:p>
        </p:txBody>
      </p:sp>
      <p:pic>
        <p:nvPicPr>
          <p:cNvPr id="118787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161522"/>
            <a:ext cx="2286000" cy="1562878"/>
          </a:xfrm>
          <a:prstGeom prst="rect">
            <a:avLst/>
          </a:prstGeom>
          <a:noFill/>
        </p:spPr>
      </p:pic>
      <p:pic>
        <p:nvPicPr>
          <p:cNvPr id="118788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837922"/>
            <a:ext cx="2286000" cy="1562878"/>
          </a:xfrm>
          <a:prstGeom prst="rect">
            <a:avLst/>
          </a:prstGeom>
          <a:noFill/>
        </p:spPr>
      </p:pic>
      <p:pic>
        <p:nvPicPr>
          <p:cNvPr id="118789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485122"/>
            <a:ext cx="2286000" cy="156287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907764" y="2057400"/>
            <a:ext cx="12009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</a:p>
          <a:p>
            <a:r>
              <a:rPr lang="en-US" sz="1100" dirty="0" smtClean="0"/>
              <a:t>(</a:t>
            </a:r>
            <a:r>
              <a:rPr lang="en-US" sz="1100" dirty="0" err="1" smtClean="0"/>
              <a:t>Cb</a:t>
            </a:r>
            <a:r>
              <a:rPr lang="en-US" sz="1100" dirty="0" smtClean="0"/>
              <a:t>=0.5,Cr=0.5)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7948864" y="3733800"/>
            <a:ext cx="111440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Cb</a:t>
            </a:r>
            <a:endParaRPr lang="en-US" b="1" dirty="0" smtClean="0"/>
          </a:p>
          <a:p>
            <a:r>
              <a:rPr lang="en-US" sz="1100" dirty="0" smtClean="0"/>
              <a:t>(Y=0.5,Cr=0.5)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5410200"/>
            <a:ext cx="11079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</a:t>
            </a:r>
          </a:p>
          <a:p>
            <a:r>
              <a:rPr lang="en-US" sz="1100" dirty="0" smtClean="0"/>
              <a:t>(Y=0.5,Cb=05)</a:t>
            </a:r>
            <a:endParaRPr lang="en-US" sz="1100" dirty="0"/>
          </a:p>
        </p:txBody>
      </p:sp>
      <p:pic>
        <p:nvPicPr>
          <p:cNvPr id="1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pic>
        <p:nvPicPr>
          <p:cNvPr id="118791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2" y="2057400"/>
            <a:ext cx="1828800" cy="1828802"/>
          </a:xfrm>
          <a:prstGeom prst="rect">
            <a:avLst/>
          </a:prstGeom>
          <a:noFill/>
        </p:spPr>
      </p:pic>
      <p:pic>
        <p:nvPicPr>
          <p:cNvPr id="11879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2" y="2057400"/>
            <a:ext cx="1828798" cy="1828800"/>
          </a:xfrm>
          <a:prstGeom prst="rect">
            <a:avLst/>
          </a:prstGeom>
          <a:noFill/>
        </p:spPr>
      </p:pic>
      <p:pic>
        <p:nvPicPr>
          <p:cNvPr id="118795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8804" y="4648200"/>
            <a:ext cx="1828798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03555" y="16764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2" y="16764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4" y="42672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2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95402" y="40386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Cb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898" y="29337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078" y="28194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" y="8382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Fast to compute, good for compression, used by TV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  <a:r>
              <a:rPr lang="en-US" dirty="0" smtClean="0"/>
              <a:t>spaces: L*a*b*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1447800" y="990600"/>
            <a:ext cx="5645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“Perceptually uniform” color space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7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990322"/>
            <a:ext cx="2286000" cy="1562878"/>
          </a:xfrm>
          <a:prstGeom prst="rect">
            <a:avLst/>
          </a:prstGeom>
          <a:noFill/>
        </p:spPr>
      </p:pic>
      <p:pic>
        <p:nvPicPr>
          <p:cNvPr id="121858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652762"/>
            <a:ext cx="2286000" cy="1562878"/>
          </a:xfrm>
          <a:prstGeom prst="rect">
            <a:avLst/>
          </a:prstGeom>
          <a:noFill/>
        </p:spPr>
      </p:pic>
      <p:pic>
        <p:nvPicPr>
          <p:cNvPr id="121859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329162"/>
            <a:ext cx="2286000" cy="1562878"/>
          </a:xfrm>
          <a:prstGeom prst="rect">
            <a:avLst/>
          </a:prstGeom>
          <a:noFill/>
        </p:spPr>
      </p:pic>
      <p:pic>
        <p:nvPicPr>
          <p:cNvPr id="8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907764" y="2057400"/>
            <a:ext cx="79380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endParaRPr lang="en-US" b="1" dirty="0" smtClean="0"/>
          </a:p>
          <a:p>
            <a:r>
              <a:rPr lang="en-US" sz="1100" dirty="0" smtClean="0"/>
              <a:t>(a=0,b=0)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948864" y="3733800"/>
            <a:ext cx="87235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</a:p>
          <a:p>
            <a:r>
              <a:rPr lang="en-US" sz="1100" dirty="0" smtClean="0"/>
              <a:t>(L=65,b=0)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5562600"/>
            <a:ext cx="87235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en-US" b="1" dirty="0" smtClean="0"/>
          </a:p>
          <a:p>
            <a:r>
              <a:rPr lang="en-US" sz="1100" dirty="0" smtClean="0"/>
              <a:t>(L=65,a=0)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If you had to choose, would you rather go without luminance or chrominance?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Absorption</a:t>
            </a:r>
          </a:p>
          <a:p>
            <a:r>
              <a:rPr lang="en-US" dirty="0" smtClean="0"/>
              <a:t>Diffusion</a:t>
            </a:r>
          </a:p>
          <a:p>
            <a:r>
              <a:rPr lang="en-US" dirty="0" smtClean="0"/>
              <a:t>Reflection</a:t>
            </a:r>
          </a:p>
          <a:p>
            <a:r>
              <a:rPr lang="en-US" dirty="0" smtClean="0"/>
              <a:t>Transparency</a:t>
            </a:r>
          </a:p>
          <a:p>
            <a:r>
              <a:rPr lang="en-US" dirty="0" smtClean="0"/>
              <a:t>Refraction</a:t>
            </a:r>
          </a:p>
          <a:p>
            <a:r>
              <a:rPr lang="en-US" dirty="0" smtClean="0"/>
              <a:t>Fluorescence</a:t>
            </a:r>
          </a:p>
          <a:p>
            <a:r>
              <a:rPr lang="en-US" dirty="0" smtClean="0"/>
              <a:t>Subsurface scattering</a:t>
            </a:r>
          </a:p>
          <a:p>
            <a:r>
              <a:rPr lang="en-US" dirty="0" smtClean="0"/>
              <a:t>Phosphorescence</a:t>
            </a:r>
          </a:p>
          <a:p>
            <a:r>
              <a:rPr lang="en-US" dirty="0" err="1" smtClean="0"/>
              <a:t>Interreflection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37"/>
          <p:cNvGrpSpPr>
            <a:grpSpLocks noChangeAspect="1"/>
          </p:cNvGrpSpPr>
          <p:nvPr/>
        </p:nvGrpSpPr>
        <p:grpSpPr>
          <a:xfrm>
            <a:off x="5029200" y="1828800"/>
            <a:ext cx="3810000" cy="3429000"/>
            <a:chOff x="6629400" y="2882264"/>
            <a:chExt cx="2438400" cy="21945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629400" y="4619624"/>
              <a:ext cx="1600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8458200" y="3124200"/>
              <a:ext cx="304800" cy="304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rot="5400000">
              <a:off x="7429501" y="3498663"/>
              <a:ext cx="1187637" cy="9590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005718" y="33528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λ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91004" y="2882264"/>
              <a:ext cx="876796" cy="24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light source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6200000" flipV="1">
              <a:off x="7124700" y="4152900"/>
              <a:ext cx="457202" cy="38100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458456" y="4255236"/>
              <a:ext cx="213360" cy="236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?</a:t>
              </a:r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>
              <a:off x="6934200" y="4343400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7620000" y="4343400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71247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69723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781800" y="4419600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 smtClean="0">
                <a:solidFill>
                  <a:srgbClr val="32000C"/>
                </a:solidFill>
              </a:rPr>
              <a:t>luminance</a:t>
            </a:r>
            <a:r>
              <a:rPr lang="en-US" dirty="0" smtClean="0">
                <a:solidFill>
                  <a:srgbClr val="FF4A7E"/>
                </a:solidFill>
              </a:rPr>
              <a:t> or chrominance?</a:t>
            </a:r>
            <a:endParaRPr lang="en-US" dirty="0">
              <a:solidFill>
                <a:srgbClr val="FF4A7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Most information in intensity</a:t>
            </a:r>
          </a:p>
        </p:txBody>
      </p:sp>
      <p:pic>
        <p:nvPicPr>
          <p:cNvPr id="29699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124075" y="59436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Only color shown – constant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057400" y="60198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Only intensity shown – constant color</a:t>
            </a:r>
          </a:p>
        </p:txBody>
      </p:sp>
      <p:pic>
        <p:nvPicPr>
          <p:cNvPr id="30724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352800" y="6096000"/>
            <a:ext cx="2171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Original image</a:t>
            </a:r>
          </a:p>
        </p:txBody>
      </p:sp>
      <p:pic>
        <p:nvPicPr>
          <p:cNvPr id="31748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grayscale intensity</a:t>
            </a:r>
            <a:endParaRPr lang="en-US" dirty="0" smtClean="0"/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03860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9906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28600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12420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three </a:t>
            </a:r>
            <a:r>
              <a:rPr lang="en-US" dirty="0" smtClean="0"/>
              <a:t>classes: three views of filtering</a:t>
            </a:r>
            <a:endParaRPr lang="en-US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Image filters in spatial domain</a:t>
            </a:r>
          </a:p>
          <a:p>
            <a:pPr lvl="1"/>
            <a:r>
              <a:rPr lang="en-US" dirty="0" smtClean="0"/>
              <a:t>Filter is a mathematical operation of a grid of numbers</a:t>
            </a:r>
          </a:p>
          <a:p>
            <a:pPr lvl="1"/>
            <a:r>
              <a:rPr lang="en-US" dirty="0" smtClean="0"/>
              <a:t>Smoothing</a:t>
            </a:r>
            <a:r>
              <a:rPr lang="en-US" dirty="0" smtClean="0"/>
              <a:t>, sharpening, measuring texture</a:t>
            </a:r>
          </a:p>
          <a:p>
            <a:endParaRPr lang="en-US" dirty="0" smtClean="0"/>
          </a:p>
          <a:p>
            <a:r>
              <a:rPr lang="en-US" dirty="0" smtClean="0"/>
              <a:t>Image filters in the frequency domain</a:t>
            </a:r>
          </a:p>
          <a:p>
            <a:pPr lvl="1"/>
            <a:r>
              <a:rPr lang="en-US" dirty="0" smtClean="0"/>
              <a:t>Filtering is a way to modify the frequencies of images</a:t>
            </a:r>
          </a:p>
          <a:p>
            <a:pPr lvl="1"/>
            <a:r>
              <a:rPr lang="en-US" dirty="0" err="1" smtClean="0"/>
              <a:t>Denoising</a:t>
            </a:r>
            <a:r>
              <a:rPr lang="en-US" dirty="0" smtClean="0"/>
              <a:t>, sampling, image compression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Templates and Image Pyramids</a:t>
            </a:r>
          </a:p>
          <a:p>
            <a:pPr lvl="1"/>
            <a:r>
              <a:rPr lang="en-US" dirty="0" smtClean="0"/>
              <a:t>Filtering is a way to match a template to the image</a:t>
            </a:r>
          </a:p>
          <a:p>
            <a:pPr lvl="1"/>
            <a:r>
              <a:rPr lang="en-US" dirty="0" smtClean="0"/>
              <a:t>Detection</a:t>
            </a:r>
            <a:r>
              <a:rPr lang="en-US" dirty="0" smtClean="0"/>
              <a:t>, coarse-to-fine registration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smtClean="0"/>
          </a:p>
          <a:p>
            <a:r>
              <a:rPr lang="en-US" sz="2800" smtClean="0"/>
              <a:t>Image filtering: compute function of local neighborhood at each position</a:t>
            </a:r>
          </a:p>
          <a:p>
            <a:endParaRPr lang="en-US" sz="2800" smtClean="0"/>
          </a:p>
          <a:p>
            <a:r>
              <a:rPr lang="en-US" sz="2800" smtClean="0"/>
              <a:t>Really important!</a:t>
            </a:r>
          </a:p>
          <a:p>
            <a:pPr lvl="1"/>
            <a:r>
              <a:rPr lang="en-US" sz="2400" smtClean="0"/>
              <a:t>Enhance images</a:t>
            </a:r>
          </a:p>
          <a:p>
            <a:pPr lvl="2"/>
            <a:r>
              <a:rPr lang="en-US" sz="2000" smtClean="0"/>
              <a:t>Denoise, resize, increase contrast, etc.</a:t>
            </a:r>
            <a:endParaRPr lang="en-US" sz="2800" smtClean="0"/>
          </a:p>
          <a:p>
            <a:pPr lvl="1"/>
            <a:r>
              <a:rPr lang="en-US" sz="2400" smtClean="0"/>
              <a:t>Extract information from images</a:t>
            </a:r>
          </a:p>
          <a:p>
            <a:pPr lvl="2"/>
            <a:r>
              <a:rPr lang="en-US" sz="2000" smtClean="0"/>
              <a:t>Texture, edges, distinctive points, etc.</a:t>
            </a:r>
          </a:p>
          <a:p>
            <a:pPr lvl="1"/>
            <a:r>
              <a:rPr lang="en-US" sz="2400" smtClean="0"/>
              <a:t>Detect patterns</a:t>
            </a:r>
          </a:p>
          <a:p>
            <a:pPr lvl="2"/>
            <a:r>
              <a:rPr lang="en-US" sz="2000" smtClean="0"/>
              <a:t>Template matching</a:t>
            </a:r>
          </a:p>
          <a:p>
            <a:pPr>
              <a:buFont typeface="Arial" charset="0"/>
              <a:buNone/>
            </a:pPr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03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3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4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4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3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8" name="Text Box 24"/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Slide credit: David Lowe (UBC)</a:t>
            </a:r>
          </a:p>
        </p:txBody>
      </p:sp>
      <p:graphicFrame>
        <p:nvGraphicFramePr>
          <p:cNvPr id="1026" name="Object 26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p:oleObj spid="_x0000_s1026" name="Equation" r:id="rId5" imgW="368280" imgH="203040" progId="Equation.3">
              <p:embed/>
            </p:oleObj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Example: box f</a:t>
            </a:r>
            <a:r>
              <a:rPr lang="en-US" sz="3600" dirty="0" err="1">
                <a:latin typeface="+mj-lt"/>
                <a:ea typeface="+mj-ea"/>
                <a:cs typeface="+mj-cs"/>
              </a:rPr>
              <a:t>ilter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2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2050" name="Equation" r:id="rId5" imgW="2070000" imgH="355320" progId="Equation.3">
              <p:embed/>
            </p:oleObj>
          </a:graphicData>
        </a:graphic>
      </p:graphicFrame>
      <p:graphicFrame>
        <p:nvGraphicFramePr>
          <p:cNvPr id="2051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2051" name="Equation" r:id="rId6" imgW="330120" imgH="203040" progId="Equation.3">
              <p:embed/>
            </p:oleObj>
          </a:graphicData>
        </a:graphic>
      </p:graphicFrame>
      <p:graphicFrame>
        <p:nvGraphicFramePr>
          <p:cNvPr id="2052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2052" name="Equation" r:id="rId7" imgW="355320" imgH="203040" progId="Equation.3">
              <p:embed/>
            </p:oleObj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Image filtering</a:t>
            </a:r>
          </a:p>
        </p:txBody>
      </p:sp>
      <p:grpSp>
        <p:nvGrpSpPr>
          <p:cNvPr id="2428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242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43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4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43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3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2053" name="Equation" r:id="rId9" imgW="3682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24" name="Rectangle 251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448" name="Rectangle 375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3074" name="Equation" r:id="rId5" imgW="330120" imgH="203040" progId="Equation.3">
              <p:embed/>
            </p:oleObj>
          </a:graphicData>
        </a:graphic>
      </p:graphicFrame>
      <p:graphicFrame>
        <p:nvGraphicFramePr>
          <p:cNvPr id="3075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3075" name="Equation" r:id="rId6" imgW="355320" imgH="203040" progId="Equation.3">
              <p:embed/>
            </p:oleObj>
          </a:graphicData>
        </a:graphic>
      </p:graphicFrame>
      <p:sp>
        <p:nvSpPr>
          <p:cNvPr id="3449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3450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45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5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076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3076" name="Equation" r:id="rId8" imgW="368280" imgH="203040" progId="Equation.3">
              <p:embed/>
            </p:oleObj>
          </a:graphicData>
        </a:graphic>
      </p:graphicFrame>
      <p:sp>
        <p:nvSpPr>
          <p:cNvPr id="345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3077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3077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48" name="Rectangle 251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4472" name="Rectangle 375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4098" name="Equation" r:id="rId5" imgW="330120" imgH="203040" progId="Equation.3">
              <p:embed/>
            </p:oleObj>
          </a:graphicData>
        </a:graphic>
      </p:graphicFrame>
      <p:graphicFrame>
        <p:nvGraphicFramePr>
          <p:cNvPr id="4099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4099" name="Equation" r:id="rId6" imgW="355320" imgH="203040" progId="Equation.3">
              <p:embed/>
            </p:oleObj>
          </a:graphicData>
        </a:graphic>
      </p:graphicFrame>
      <p:sp>
        <p:nvSpPr>
          <p:cNvPr id="4473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4474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47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7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7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447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4100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4100" name="Equation" r:id="rId8" imgW="368280" imgH="203040" progId="Equation.3">
              <p:embed/>
            </p:oleObj>
          </a:graphicData>
        </a:graphic>
      </p:graphicFrame>
      <p:sp>
        <p:nvSpPr>
          <p:cNvPr id="447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4101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4101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72" name="Rectangle 251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5496" name="Rectangle 375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5122" name="Equation" r:id="rId5" imgW="330120" imgH="203040" progId="Equation.3">
              <p:embed/>
            </p:oleObj>
          </a:graphicData>
        </a:graphic>
      </p:graphicFrame>
      <p:graphicFrame>
        <p:nvGraphicFramePr>
          <p:cNvPr id="5123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5123" name="Equation" r:id="rId6" imgW="355320" imgH="203040" progId="Equation.3">
              <p:embed/>
            </p:oleObj>
          </a:graphicData>
        </a:graphic>
      </p:graphicFrame>
      <p:sp>
        <p:nvSpPr>
          <p:cNvPr id="5497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5498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550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50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50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124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5124" name="Equation" r:id="rId8" imgW="368280" imgH="203040" progId="Equation.3">
              <p:embed/>
            </p:oleObj>
          </a:graphicData>
        </a:graphic>
      </p:graphicFrame>
      <p:sp>
        <p:nvSpPr>
          <p:cNvPr id="5499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5125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5125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73" name="Rectangle 127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6397" name="Rectangle 252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6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6146" name="Equation" r:id="rId5" imgW="330120" imgH="203040" progId="Equation.3">
              <p:embed/>
            </p:oleObj>
          </a:graphicData>
        </a:graphic>
      </p:graphicFrame>
      <p:graphicFrame>
        <p:nvGraphicFramePr>
          <p:cNvPr id="6147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6147" name="Equation" r:id="rId6" imgW="355320" imgH="203040" progId="Equation.3">
              <p:embed/>
            </p:oleObj>
          </a:graphicData>
        </a:graphic>
      </p:graphicFrame>
      <p:sp>
        <p:nvSpPr>
          <p:cNvPr id="6398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6399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640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640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640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6148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6148" name="Equation" r:id="rId8" imgW="368280" imgH="203040" progId="Equation.3">
              <p:embed/>
            </p:oleObj>
          </a:graphicData>
        </a:graphic>
      </p:graphicFrame>
      <p:sp>
        <p:nvSpPr>
          <p:cNvPr id="6400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6149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6149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7170" name="Equation" r:id="rId5" imgW="330120" imgH="203040" progId="Equation.3">
              <p:embed/>
            </p:oleObj>
          </a:graphicData>
        </a:graphic>
      </p:graphicFrame>
      <p:graphicFrame>
        <p:nvGraphicFramePr>
          <p:cNvPr id="7171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7171" name="Equation" r:id="rId6" imgW="355320" imgH="203040" progId="Equation.3">
              <p:embed/>
            </p:oleObj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7423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742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742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7172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7172" name="Equation" r:id="rId8" imgW="368280" imgH="203040" progId="Equation.3">
              <p:embed/>
            </p:oleObj>
          </a:graphicData>
        </a:graphic>
      </p:graphicFrame>
      <p:sp>
        <p:nvSpPr>
          <p:cNvPr id="7424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?</a:t>
            </a:r>
          </a:p>
        </p:txBody>
      </p:sp>
      <p:graphicFrame>
        <p:nvGraphicFramePr>
          <p:cNvPr id="7173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7173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21" name="Rectangle 127"/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445" name="Rectangle 252"/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8194" name="Equation" r:id="rId5" imgW="330120" imgH="203040" progId="Equation.3">
              <p:embed/>
            </p:oleObj>
          </a:graphicData>
        </a:graphic>
      </p:graphicFrame>
      <p:graphicFrame>
        <p:nvGraphicFramePr>
          <p:cNvPr id="8195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8195" name="Equation" r:id="rId6" imgW="355320" imgH="203040" progId="Equation.3">
              <p:embed/>
            </p:oleObj>
          </a:graphicData>
        </a:graphic>
      </p:graphicFrame>
      <p:sp>
        <p:nvSpPr>
          <p:cNvPr id="8446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8447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845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845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845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8196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8196" name="Equation" r:id="rId8" imgW="368280" imgH="203040" progId="Equation.3">
              <p:embed/>
            </p:oleObj>
          </a:graphicData>
        </a:graphic>
      </p:graphicFrame>
      <p:sp>
        <p:nvSpPr>
          <p:cNvPr id="8448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8449" name="TextBox 31"/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?</a:t>
            </a:r>
          </a:p>
        </p:txBody>
      </p:sp>
      <p:graphicFrame>
        <p:nvGraphicFramePr>
          <p:cNvPr id="8197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8197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218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9218" name="Equation" r:id="rId5" imgW="330120" imgH="203040" progId="Equation.3">
              <p:embed/>
            </p:oleObj>
          </a:graphicData>
        </a:graphic>
      </p:graphicFrame>
      <p:graphicFrame>
        <p:nvGraphicFramePr>
          <p:cNvPr id="9219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9219" name="Equation" r:id="rId6" imgW="355320" imgH="203040" progId="Equation.3">
              <p:embed/>
            </p:oleObj>
          </a:graphicData>
        </a:graphic>
      </p:graphicFrame>
      <p:sp>
        <p:nvSpPr>
          <p:cNvPr id="9468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9469" name="Group 4"/>
          <p:cNvGrpSpPr>
            <a:grpSpLocks/>
          </p:cNvGrpSpPr>
          <p:nvPr/>
        </p:nvGrpSpPr>
        <p:grpSpPr bwMode="auto">
          <a:xfrm>
            <a:off x="6477000" y="304800"/>
            <a:ext cx="685800" cy="584200"/>
            <a:chOff x="3799" y="2064"/>
            <a:chExt cx="1433" cy="1136"/>
          </a:xfrm>
        </p:grpSpPr>
        <p:grpSp>
          <p:nvGrpSpPr>
            <p:cNvPr id="947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47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47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220" name="Object 26"/>
          <p:cNvGraphicFramePr>
            <a:graphicFrameLocks noChangeAspect="1"/>
          </p:cNvGraphicFramePr>
          <p:nvPr/>
        </p:nvGraphicFramePr>
        <p:xfrm>
          <a:off x="5322888" y="228600"/>
          <a:ext cx="1020762" cy="563563"/>
        </p:xfrm>
        <a:graphic>
          <a:graphicData uri="http://schemas.openxmlformats.org/presentationml/2006/ole">
            <p:oleObj spid="_x0000_s9220" name="Equation" r:id="rId8" imgW="368280" imgH="203040" progId="Equation.3">
              <p:embed/>
            </p:oleObj>
          </a:graphicData>
        </a:graphic>
      </p:graphicFrame>
      <p:sp>
        <p:nvSpPr>
          <p:cNvPr id="9470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9221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9221" name="Equation" r:id="rId9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/>
              <a:t>What does it do?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/>
              <a:t>Replaces each pixel with an average of its neighborhood</a:t>
            </a:r>
            <a:endParaRPr lang="en-US" sz="20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/>
              <a:t>Achieve smoothing effect (remove sharp features)</a:t>
            </a: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0247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249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0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1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2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3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4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5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6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7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8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59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0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1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2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3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4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5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248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24"/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Slide credit: David Lowe (UBC)</a:t>
            </a:r>
          </a:p>
        </p:txBody>
      </p:sp>
      <p:graphicFrame>
        <p:nvGraphicFramePr>
          <p:cNvPr id="10242" name="Object 25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p:oleObj spid="_x0000_s10242" name="Equation" r:id="rId5" imgW="368280" imgH="203040" progId="Equation.3">
              <p:embed/>
            </p:oleObj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Smoothing with 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more on board…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277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278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2772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pic>
        <p:nvPicPr>
          <p:cNvPr id="32774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775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b="1" dirty="0" smtClean="0"/>
              <a:t>Diffuse 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4169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825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77000" y="41148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380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380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1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379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797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3798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</a:rPr>
              <a:t>Filtered </a:t>
            </a:r>
          </a:p>
          <a:p>
            <a:r>
              <a:rPr lang="en-US">
                <a:latin typeface="Times" pitchFamily="18" charset="0"/>
              </a:rPr>
              <a:t>(no change)</a:t>
            </a:r>
          </a:p>
        </p:txBody>
      </p:sp>
      <p:pic>
        <p:nvPicPr>
          <p:cNvPr id="3379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800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48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48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4820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1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4822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sp>
        <p:nvSpPr>
          <p:cNvPr id="34823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585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585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5844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5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pic>
        <p:nvPicPr>
          <p:cNvPr id="35846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584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Shifted left</a:t>
            </a:r>
          </a:p>
          <a:p>
            <a:r>
              <a:rPr lang="en-US">
                <a:latin typeface="Times" pitchFamily="18" charset="0"/>
              </a:rPr>
              <a:t>By 1 pixel</a:t>
            </a:r>
          </a:p>
        </p:txBody>
      </p:sp>
      <p:sp>
        <p:nvSpPr>
          <p:cNvPr id="3584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6892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894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895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896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897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898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899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900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901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902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6903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4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5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6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7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8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9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10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6893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870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6875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76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77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78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79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36880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81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82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83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6884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5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6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7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8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9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0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1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687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-</a:t>
            </a:r>
          </a:p>
        </p:txBody>
      </p:sp>
      <p:sp>
        <p:nvSpPr>
          <p:cNvPr id="36872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sp>
        <p:nvSpPr>
          <p:cNvPr id="36873" name="Text Box 45"/>
          <p:cNvSpPr txBox="1">
            <a:spLocks noChangeArrowheads="1"/>
          </p:cNvSpPr>
          <p:nvPr/>
        </p:nvSpPr>
        <p:spPr bwMode="auto">
          <a:xfrm>
            <a:off x="2895600" y="4343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</a:rPr>
              <a:t>(Note that filter sums to 1)</a:t>
            </a:r>
          </a:p>
        </p:txBody>
      </p:sp>
      <p:sp>
        <p:nvSpPr>
          <p:cNvPr id="36874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37893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7916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7918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19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0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1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2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3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4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5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6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7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28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29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0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1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2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3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4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7917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789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7899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0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1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2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3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37904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5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6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7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8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9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0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1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2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3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4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5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7895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-</a:t>
            </a:r>
          </a:p>
        </p:txBody>
      </p:sp>
      <p:sp>
        <p:nvSpPr>
          <p:cNvPr id="37896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Sharpening filter</a:t>
            </a:r>
          </a:p>
          <a:p>
            <a:pPr lvl="1">
              <a:buFontTx/>
              <a:buChar char="-"/>
            </a:pPr>
            <a:r>
              <a:rPr lang="en-US"/>
              <a:t> Accentuates differences with local average</a:t>
            </a:r>
          </a:p>
        </p:txBody>
      </p:sp>
      <p:pic>
        <p:nvPicPr>
          <p:cNvPr id="37897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Sharpening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filters</a:t>
            </a:r>
          </a:p>
        </p:txBody>
      </p:sp>
      <p:grpSp>
        <p:nvGrpSpPr>
          <p:cNvPr id="39939" name="Group 5"/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3994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994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4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994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3994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4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3995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995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5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995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6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9940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Vertical Edge</a:t>
            </a:r>
          </a:p>
          <a:p>
            <a:pPr algn="ctr"/>
            <a:r>
              <a:rPr lang="en-US" sz="2000"/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Sobel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filters</a:t>
            </a:r>
          </a:p>
        </p:txBody>
      </p:sp>
      <p:grpSp>
        <p:nvGrpSpPr>
          <p:cNvPr id="40963" name="Group 5"/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40969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0970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40971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0972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3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4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5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0976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40977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0978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79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0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1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2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3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4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5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Horizontal Edge</a:t>
            </a:r>
          </a:p>
          <a:p>
            <a:pPr algn="ctr"/>
            <a:r>
              <a:rPr lang="en-US" sz="2000"/>
              <a:t>(absolute value)</a:t>
            </a:r>
          </a:p>
        </p:txBody>
      </p:sp>
      <p:pic>
        <p:nvPicPr>
          <p:cNvPr id="40965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Sobel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could we synthesize motion blur?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theta = 30;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20;</a:t>
            </a:r>
          </a:p>
          <a:p>
            <a:pPr>
              <a:buFont typeface="Arial" charset="0"/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imrotate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(ones(1,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), theta, 'bilinear');</a:t>
            </a:r>
          </a:p>
          <a:p>
            <a:pPr>
              <a:buFont typeface="Arial" charset="0"/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/ sum(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(:));</a:t>
            </a:r>
          </a:p>
          <a:p>
            <a:pPr>
              <a:buFont typeface="Arial" charset="0"/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figure(2),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imshow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vs. Convolution</a:t>
            </a:r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filtering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h=filter2(</a:t>
            </a:r>
            <a:r>
              <a:rPr lang="en-US" dirty="0" err="1" smtClean="0">
                <a:latin typeface="Courier" pitchFamily="49" charset="0"/>
              </a:rPr>
              <a:t>g,f</a:t>
            </a:r>
            <a:r>
              <a:rPr lang="en-US" dirty="0" smtClean="0">
                <a:latin typeface="Courier" pitchFamily="49" charset="0"/>
              </a:rPr>
              <a:t>); </a:t>
            </a:r>
            <a:r>
              <a:rPr lang="en-US" sz="2000" dirty="0" smtClean="0"/>
              <a:t>or</a:t>
            </a:r>
            <a:r>
              <a:rPr lang="en-US" sz="2000" dirty="0" smtClean="0">
                <a:latin typeface="Courier" pitchFamily="49" charset="0"/>
              </a:rPr>
              <a:t> </a:t>
            </a:r>
            <a:r>
              <a:rPr lang="en-US" dirty="0" smtClean="0">
                <a:latin typeface="Courier" pitchFamily="49" charset="0"/>
              </a:rPr>
              <a:t> h=</a:t>
            </a:r>
            <a:r>
              <a:rPr lang="en-US" dirty="0" err="1" smtClean="0">
                <a:latin typeface="Courier" pitchFamily="49" charset="0"/>
              </a:rPr>
              <a:t>imfilter</a:t>
            </a:r>
            <a:r>
              <a:rPr lang="en-US" dirty="0" smtClean="0">
                <a:latin typeface="Courier" pitchFamily="49" charset="0"/>
              </a:rPr>
              <a:t>(</a:t>
            </a:r>
            <a:r>
              <a:rPr lang="en-US" dirty="0" err="1" smtClean="0">
                <a:latin typeface="Courier" pitchFamily="49" charset="0"/>
              </a:rPr>
              <a:t>f,g</a:t>
            </a:r>
            <a:r>
              <a:rPr lang="en-US" dirty="0" smtClean="0">
                <a:latin typeface="Courier" pitchFamily="49" charset="0"/>
              </a:rPr>
              <a:t>);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Font typeface="Arial" charset="0"/>
              <a:buNone/>
            </a:pPr>
            <a:endParaRPr lang="en-US" dirty="0" smtClean="0"/>
          </a:p>
          <a:p>
            <a:r>
              <a:rPr lang="en-US" dirty="0" smtClean="0"/>
              <a:t>2d convolution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h=conv2(</a:t>
            </a:r>
            <a:r>
              <a:rPr lang="en-US" dirty="0" err="1" smtClean="0">
                <a:latin typeface="Courier" pitchFamily="49" charset="0"/>
              </a:rPr>
              <a:t>g,f</a:t>
            </a:r>
            <a:r>
              <a:rPr lang="en-US" dirty="0" smtClean="0">
                <a:latin typeface="Courier" pitchFamily="49" charset="0"/>
              </a:rPr>
              <a:t>);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1266" name="Object 381"/>
          <p:cNvGraphicFramePr>
            <a:graphicFrameLocks noChangeAspect="1"/>
          </p:cNvGraphicFramePr>
          <p:nvPr/>
        </p:nvGraphicFramePr>
        <p:xfrm>
          <a:off x="1981200" y="5257800"/>
          <a:ext cx="5091113" cy="874713"/>
        </p:xfrm>
        <a:graphic>
          <a:graphicData uri="http://schemas.openxmlformats.org/presentationml/2006/ole">
            <p:oleObj spid="_x0000_s11266" name="Equation" r:id="rId4" imgW="2070000" imgH="355320" progId="Equation.3">
              <p:embed/>
            </p:oleObj>
          </a:graphicData>
        </a:graphic>
      </p:graphicFrame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3886200" y="914400"/>
            <a:ext cx="1011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f=image</a:t>
            </a:r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2895600" y="9144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g=filter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3295650" y="1428750"/>
            <a:ext cx="392113" cy="125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848100" y="12573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67" name="Object 381"/>
          <p:cNvGraphicFramePr>
            <a:graphicFrameLocks noChangeAspect="1"/>
          </p:cNvGraphicFramePr>
          <p:nvPr/>
        </p:nvGraphicFramePr>
        <p:xfrm>
          <a:off x="1752600" y="2514600"/>
          <a:ext cx="5091113" cy="874713"/>
        </p:xfrm>
        <a:graphic>
          <a:graphicData uri="http://schemas.openxmlformats.org/presentationml/2006/ole">
            <p:oleObj spid="_x0000_s11267" name="Equation" r:id="rId5" imgW="20700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b="1" dirty="0" err="1" smtClean="0"/>
              <a:t>Specular</a:t>
            </a:r>
            <a:r>
              <a:rPr lang="en-US" b="1" dirty="0" smtClean="0"/>
              <a:t> 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5715000" y="3886201"/>
            <a:ext cx="742950" cy="5828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properties of linear filters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14400"/>
            <a:ext cx="8153400" cy="5791200"/>
          </a:xfrm>
        </p:spPr>
        <p:txBody>
          <a:bodyPr/>
          <a:lstStyle/>
          <a:p>
            <a:pPr marL="0">
              <a:buFont typeface="Arial" pitchFamily="34" charset="0"/>
              <a:buNone/>
              <a:defRPr/>
            </a:pPr>
            <a:endParaRPr lang="en-US" b="1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b="1" dirty="0" smtClean="0"/>
              <a:t>Linearity:</a:t>
            </a:r>
            <a:r>
              <a:rPr lang="en-US" dirty="0" smtClean="0"/>
              <a:t> </a:t>
            </a:r>
          </a:p>
          <a:p>
            <a:pPr marL="0">
              <a:buFont typeface="Arial" pitchFamily="34" charset="0"/>
              <a:buNone/>
              <a:defRPr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+ 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 = 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 + 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3600" dirty="0" smtClean="0">
              <a:latin typeface="Courier New" pitchFamily="49" charset="0"/>
              <a:cs typeface="Courier New" pitchFamily="49" charset="0"/>
            </a:endParaRPr>
          </a:p>
          <a:p>
            <a:pPr marL="0">
              <a:buFont typeface="Arial" pitchFamily="34" charset="0"/>
              <a:buNone/>
              <a:defRPr/>
            </a:pPr>
            <a:endParaRPr lang="en-US" b="1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b="1" dirty="0" smtClean="0"/>
              <a:t>Shift invariance:</a:t>
            </a:r>
            <a:r>
              <a:rPr lang="en-US" dirty="0" smtClean="0"/>
              <a:t> same behavior regardless of pixel location</a:t>
            </a:r>
          </a:p>
          <a:p>
            <a:pPr marL="0">
              <a:buFont typeface="Arial" pitchFamily="34" charset="0"/>
              <a:buNone/>
              <a:defRPr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filter(shift(f)) = shift(filter(f))</a:t>
            </a:r>
          </a:p>
          <a:p>
            <a:pPr marL="0">
              <a:buFont typeface="Arial" pitchFamily="34" charset="0"/>
              <a:buNone/>
              <a:defRPr/>
            </a:pPr>
            <a:endParaRPr lang="en-US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dirty="0" smtClean="0"/>
              <a:t>Any linear, shift-invariant operator can be represented as a convolution</a:t>
            </a:r>
          </a:p>
          <a:p>
            <a:pPr>
              <a:buFontTx/>
              <a:buChar char="•"/>
              <a:defRPr/>
            </a:pPr>
            <a:endParaRPr lang="en-US" dirty="0" smtClean="0"/>
          </a:p>
        </p:txBody>
      </p:sp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properties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943600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  <a:defRPr/>
            </a:pPr>
            <a:r>
              <a:rPr lang="en-US" sz="2800" dirty="0" smtClean="0"/>
              <a:t>Commutative: 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 = </a:t>
            </a:r>
            <a:r>
              <a:rPr lang="en-US" sz="2800" i="1" dirty="0" smtClean="0"/>
              <a:t>b</a:t>
            </a:r>
            <a:r>
              <a:rPr lang="en-US" sz="2800" dirty="0" smtClean="0"/>
              <a:t> * </a:t>
            </a:r>
            <a:r>
              <a:rPr lang="en-US" sz="2800" i="1" dirty="0" smtClean="0"/>
              <a:t>a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Conceptually no difference between filter and signal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Associative: </a:t>
            </a:r>
            <a:r>
              <a:rPr lang="en-US" sz="2800" i="1" dirty="0" smtClean="0"/>
              <a:t>a</a:t>
            </a:r>
            <a:r>
              <a:rPr lang="en-US" sz="2800" dirty="0" smtClean="0"/>
              <a:t> * (</a:t>
            </a:r>
            <a:r>
              <a:rPr lang="en-US" sz="2800" i="1" dirty="0" smtClean="0"/>
              <a:t>b</a:t>
            </a:r>
            <a:r>
              <a:rPr lang="en-US" sz="2800" dirty="0" smtClean="0"/>
              <a:t> * </a:t>
            </a:r>
            <a:r>
              <a:rPr lang="en-US" sz="2800" i="1" dirty="0" smtClean="0"/>
              <a:t>c</a:t>
            </a:r>
            <a:r>
              <a:rPr lang="en-US" sz="2800" dirty="0" smtClean="0"/>
              <a:t>) =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 * </a:t>
            </a:r>
            <a:r>
              <a:rPr lang="en-US" sz="2800" i="1" dirty="0" smtClean="0"/>
              <a:t>c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Often apply several filters one after another: (((</a:t>
            </a:r>
            <a:r>
              <a:rPr lang="en-US" sz="2400" i="1" dirty="0" smtClean="0"/>
              <a:t>a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This is equivalent to applying one filter: a * (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Distributes over addition: </a:t>
            </a:r>
            <a:r>
              <a:rPr lang="en-US" sz="2800" i="1" dirty="0" smtClean="0"/>
              <a:t>a</a:t>
            </a:r>
            <a:r>
              <a:rPr lang="en-US" sz="2800" dirty="0" smtClean="0"/>
              <a:t> * (</a:t>
            </a:r>
            <a:r>
              <a:rPr lang="en-US" sz="2800" i="1" dirty="0" smtClean="0"/>
              <a:t>b</a:t>
            </a:r>
            <a:r>
              <a:rPr lang="en-US" sz="2800" dirty="0" smtClean="0"/>
              <a:t> + </a:t>
            </a:r>
            <a:r>
              <a:rPr lang="en-US" sz="2800" i="1" dirty="0" smtClean="0"/>
              <a:t>c</a:t>
            </a:r>
            <a:r>
              <a:rPr lang="en-US" sz="2800" dirty="0" smtClean="0"/>
              <a:t>) =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 +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c</a:t>
            </a:r>
            <a:r>
              <a:rPr lang="en-US" sz="28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Scalars factor out: </a:t>
            </a:r>
            <a:r>
              <a:rPr lang="en-US" sz="2800" i="1" dirty="0" smtClean="0"/>
              <a:t>ka * b = a * kb = k </a:t>
            </a:r>
            <a:r>
              <a:rPr lang="en-US" sz="2800" dirty="0" smtClean="0"/>
              <a:t>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Identity: unit impulse </a:t>
            </a:r>
            <a:r>
              <a:rPr lang="en-US" sz="2800" i="1" dirty="0" smtClean="0"/>
              <a:t>e</a:t>
            </a:r>
            <a:r>
              <a:rPr lang="en-US" sz="2800" dirty="0" smtClean="0"/>
              <a:t> = [0, 0, 1, 0, 0],</a:t>
            </a:r>
            <a:br>
              <a:rPr lang="en-US" sz="2800" dirty="0" smtClean="0"/>
            </a:b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e</a:t>
            </a:r>
            <a:r>
              <a:rPr lang="en-US" sz="2800" dirty="0" smtClean="0"/>
              <a:t> = </a:t>
            </a:r>
            <a:r>
              <a:rPr lang="en-US" sz="2800" i="1" dirty="0" smtClean="0"/>
              <a:t>a</a:t>
            </a:r>
          </a:p>
          <a:p>
            <a:pPr lvl="1">
              <a:buFontTx/>
              <a:buNone/>
              <a:defRPr/>
            </a:pPr>
            <a:endParaRPr lang="en-US" sz="2400" dirty="0" smtClean="0"/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>
              <a:latin typeface="Courier New" pitchFamily="49" charset="0"/>
            </a:endParaRPr>
          </a:p>
        </p:txBody>
      </p:sp>
      <p:pic>
        <p:nvPicPr>
          <p:cNvPr id="45059" name="Picture 4" descr="realgaussian"/>
          <p:cNvPicPr>
            <a:picLocks noChangeAspect="1" noChangeArrowheads="1"/>
          </p:cNvPicPr>
          <p:nvPr/>
        </p:nvPicPr>
        <p:blipFill>
          <a:blip r:embed="rId4" cstate="print"/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ahoma" pitchFamily="34" charset="0"/>
              </a:rPr>
              <a:t>0.003   0.013   0.022   0.013   0.003</a:t>
            </a:r>
          </a:p>
          <a:p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r>
              <a:rPr lang="en-US" sz="1600">
                <a:latin typeface="Tahoma" pitchFamily="34" charset="0"/>
              </a:rPr>
              <a:t>0.022   0.097   0.159   0.097   0.022</a:t>
            </a:r>
          </a:p>
          <a:p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r>
              <a:rPr lang="en-US" sz="1600"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sym typeface="Symbol" pitchFamily="18" charset="2"/>
              </a:rPr>
              <a:t>5 x 5,  = 1</a:t>
            </a:r>
            <a:endParaRPr lang="en-US">
              <a:latin typeface="Tahoma" pitchFamily="34" charset="0"/>
            </a:endParaRPr>
          </a:p>
        </p:txBody>
      </p:sp>
      <p:sp>
        <p:nvSpPr>
          <p:cNvPr id="45064" name="Rectangle 9"/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</a:rPr>
              <a:t>Slide credit: Christopher Rasmussen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</a:rPr>
              <a:t> </a:t>
            </a:r>
          </a:p>
        </p:txBody>
      </p:sp>
      <p:sp>
        <p:nvSpPr>
          <p:cNvPr id="11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Important filter: Gaussian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Smoothing with Gaussian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Smoothing with 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Gaussian filters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Remove “high-frequency” components from the image (low-pass filter)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Images become more smooth</a:t>
            </a:r>
          </a:p>
          <a:p>
            <a:pPr>
              <a:buFontTx/>
              <a:buChar char="•"/>
              <a:defRPr/>
            </a:pPr>
            <a:r>
              <a:rPr lang="en-US" dirty="0" smtClean="0"/>
              <a:t>Convolution with self is another Gaussian</a:t>
            </a:r>
          </a:p>
          <a:p>
            <a:pPr lvl="1">
              <a:defRPr/>
            </a:pPr>
            <a:r>
              <a:rPr lang="en-US" dirty="0" smtClean="0"/>
              <a:t>So can smooth with small-width kernel, repeat, and get same result as larger-width kernel would have</a:t>
            </a:r>
          </a:p>
          <a:p>
            <a:pPr lvl="1">
              <a:defRPr/>
            </a:pPr>
            <a:r>
              <a:rPr lang="en-US" dirty="0" smtClean="0"/>
              <a:t>Convolving two times with Gaussian kernel of width </a:t>
            </a:r>
            <a:r>
              <a:rPr lang="en-US" i="1" dirty="0" smtClean="0"/>
              <a:t>σ</a:t>
            </a:r>
            <a:r>
              <a:rPr lang="en-US" dirty="0" smtClean="0"/>
              <a:t> is same as convolving once with kernel of width  </a:t>
            </a:r>
            <a:r>
              <a:rPr lang="en-US" i="1" dirty="0" smtClean="0"/>
              <a:t>σ</a:t>
            </a:r>
            <a:r>
              <a:rPr lang="en-US" dirty="0" smtClean="0"/>
              <a:t>√2 </a:t>
            </a:r>
            <a:endParaRPr lang="en-US" i="1" dirty="0" smtClean="0"/>
          </a:p>
          <a:p>
            <a:pPr>
              <a:buFontTx/>
              <a:buChar char="•"/>
              <a:defRPr/>
            </a:pPr>
            <a:r>
              <a:rPr lang="en-US" i="1" dirty="0" smtClean="0"/>
              <a:t>Separable </a:t>
            </a:r>
            <a:r>
              <a:rPr lang="en-US" dirty="0" smtClean="0"/>
              <a:t>kernel</a:t>
            </a:r>
          </a:p>
          <a:p>
            <a:pPr lvl="1">
              <a:defRPr/>
            </a:pPr>
            <a:r>
              <a:rPr lang="en-US" dirty="0" smtClean="0"/>
              <a:t>Factors into product of two 1D Gaussians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Source: K.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smtClean="0"/>
              <a:t>Separability of the Gaussian filter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 t="9268"/>
          <a:stretch>
            <a:fillRect/>
          </a:stretch>
        </p:blipFill>
        <p:spPr bwMode="auto">
          <a:xfrm>
            <a:off x="762000" y="1295400"/>
            <a:ext cx="7542213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Separability example</a:t>
            </a:r>
          </a:p>
        </p:txBody>
      </p:sp>
      <p:pic>
        <p:nvPicPr>
          <p:cNvPr id="50179" name="Picture 6" descr="se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931863"/>
            <a:ext cx="4824413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530600" y="3876675"/>
            <a:ext cx="4241800" cy="2590800"/>
            <a:chOff x="1216" y="2442"/>
            <a:chExt cx="2672" cy="1632"/>
          </a:xfrm>
        </p:grpSpPr>
        <p:pic>
          <p:nvPicPr>
            <p:cNvPr id="50189" name="Picture 8" descr="sep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6" y="2442"/>
              <a:ext cx="2672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90" name="Text Box 5"/>
            <p:cNvSpPr txBox="1">
              <a:spLocks noChangeArrowheads="1"/>
            </p:cNvSpPr>
            <p:nvPr/>
          </p:nvSpPr>
          <p:spPr bwMode="auto">
            <a:xfrm>
              <a:off x="2016" y="2688"/>
              <a:ext cx="2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*</a:t>
              </a:r>
            </a:p>
          </p:txBody>
        </p:sp>
        <p:sp>
          <p:nvSpPr>
            <p:cNvPr id="50191" name="Text Box 9"/>
            <p:cNvSpPr txBox="1">
              <a:spLocks noChangeArrowheads="1"/>
            </p:cNvSpPr>
            <p:nvPr/>
          </p:nvSpPr>
          <p:spPr bwMode="auto">
            <a:xfrm>
              <a:off x="2016" y="3504"/>
              <a:ext cx="2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*</a:t>
              </a:r>
            </a:p>
          </p:txBody>
        </p:sp>
        <p:sp>
          <p:nvSpPr>
            <p:cNvPr id="50192" name="Text Box 10"/>
            <p:cNvSpPr txBox="1">
              <a:spLocks noChangeArrowheads="1"/>
            </p:cNvSpPr>
            <p:nvPr/>
          </p:nvSpPr>
          <p:spPr bwMode="auto">
            <a:xfrm>
              <a:off x="2892" y="2688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=</a:t>
              </a:r>
            </a:p>
          </p:txBody>
        </p:sp>
        <p:sp>
          <p:nvSpPr>
            <p:cNvPr id="50193" name="Text Box 11"/>
            <p:cNvSpPr txBox="1">
              <a:spLocks noChangeArrowheads="1"/>
            </p:cNvSpPr>
            <p:nvPr/>
          </p:nvSpPr>
          <p:spPr bwMode="auto">
            <a:xfrm>
              <a:off x="2892" y="34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=</a:t>
              </a:r>
            </a:p>
          </p:txBody>
        </p:sp>
      </p:grpSp>
      <p:sp>
        <p:nvSpPr>
          <p:cNvPr id="1037325" name="Rectangle 13"/>
          <p:cNvSpPr>
            <a:spLocks noChangeArrowheads="1"/>
          </p:cNvSpPr>
          <p:nvPr/>
        </p:nvSpPr>
        <p:spPr bwMode="auto">
          <a:xfrm>
            <a:off x="6324600" y="9906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37319" name="Picture 7" descr="sep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438400"/>
            <a:ext cx="3705225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Text Box 14"/>
          <p:cNvSpPr txBox="1">
            <a:spLocks noChangeArrowheads="1"/>
          </p:cNvSpPr>
          <p:nvPr/>
        </p:nvSpPr>
        <p:spPr bwMode="auto">
          <a:xfrm>
            <a:off x="1123950" y="1408113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2D convolution</a:t>
            </a:r>
            <a:br>
              <a:rPr lang="en-US"/>
            </a:br>
            <a:r>
              <a:rPr lang="en-US"/>
              <a:t>(center location only)</a:t>
            </a:r>
          </a:p>
        </p:txBody>
      </p:sp>
      <p:sp>
        <p:nvSpPr>
          <p:cNvPr id="53256" name="Text Box 16"/>
          <p:cNvSpPr txBox="1">
            <a:spLocks noChangeArrowheads="1"/>
          </p:cNvSpPr>
          <p:nvPr/>
        </p:nvSpPr>
        <p:spPr bwMode="auto">
          <a:xfrm>
            <a:off x="72390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Source: K. Grauman</a:t>
            </a:r>
          </a:p>
        </p:txBody>
      </p:sp>
      <p:sp>
        <p:nvSpPr>
          <p:cNvPr id="1037329" name="Text Box 17"/>
          <p:cNvSpPr txBox="1">
            <a:spLocks noChangeArrowheads="1"/>
          </p:cNvSpPr>
          <p:nvPr/>
        </p:nvSpPr>
        <p:spPr bwMode="auto">
          <a:xfrm>
            <a:off x="1187450" y="2667000"/>
            <a:ext cx="2178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The filter factors</a:t>
            </a:r>
            <a:br>
              <a:rPr lang="en-US"/>
            </a:br>
            <a:r>
              <a:rPr lang="en-US"/>
              <a:t>into a product of 1D</a:t>
            </a:r>
            <a:br>
              <a:rPr lang="en-US"/>
            </a:br>
            <a:r>
              <a:rPr lang="en-US"/>
              <a:t>filters:</a:t>
            </a:r>
          </a:p>
        </p:txBody>
      </p:sp>
      <p:sp>
        <p:nvSpPr>
          <p:cNvPr id="1037330" name="Text Box 18"/>
          <p:cNvSpPr txBox="1">
            <a:spLocks noChangeArrowheads="1"/>
          </p:cNvSpPr>
          <p:nvPr/>
        </p:nvSpPr>
        <p:spPr bwMode="auto">
          <a:xfrm>
            <a:off x="1155700" y="4159250"/>
            <a:ext cx="221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Perform convolution</a:t>
            </a:r>
            <a:br>
              <a:rPr lang="en-US"/>
            </a:br>
            <a:r>
              <a:rPr lang="en-US"/>
              <a:t>along rows:</a:t>
            </a:r>
          </a:p>
        </p:txBody>
      </p:sp>
      <p:sp>
        <p:nvSpPr>
          <p:cNvPr id="1037331" name="Text Box 19"/>
          <p:cNvSpPr txBox="1">
            <a:spLocks noChangeArrowheads="1"/>
          </p:cNvSpPr>
          <p:nvPr/>
        </p:nvSpPr>
        <p:spPr bwMode="auto">
          <a:xfrm>
            <a:off x="755650" y="5454650"/>
            <a:ext cx="305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Followed by convolution</a:t>
            </a:r>
            <a:br>
              <a:rPr lang="en-US"/>
            </a:br>
            <a:r>
              <a:rPr lang="en-US"/>
              <a:t>along the remaining column:</a:t>
            </a:r>
          </a:p>
        </p:txBody>
      </p:sp>
      <p:sp>
        <p:nvSpPr>
          <p:cNvPr id="1037332" name="Rectangle 20"/>
          <p:cNvSpPr>
            <a:spLocks noChangeArrowheads="1"/>
          </p:cNvSpPr>
          <p:nvPr/>
        </p:nvSpPr>
        <p:spPr bwMode="auto">
          <a:xfrm>
            <a:off x="4038600" y="5181600"/>
            <a:ext cx="36576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5" grpId="0" animBg="1"/>
      <p:bldP spid="1037329" grpId="0"/>
      <p:bldP spid="1037330" grpId="0"/>
      <p:bldP spid="1037331" grpId="0"/>
      <p:bldP spid="103733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Separability</a:t>
            </a:r>
          </a:p>
        </p:txBody>
      </p:sp>
      <p:sp>
        <p:nvSpPr>
          <p:cNvPr id="51203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Why is separability useful in practice?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practical matters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b="1" dirty="0" smtClean="0"/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5803106" y="4722019"/>
            <a:ext cx="595313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8229600" cy="47244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How big should the filter be?</a:t>
            </a:r>
          </a:p>
          <a:p>
            <a:pPr eaLnBrk="1" hangingPunct="1"/>
            <a:r>
              <a:rPr lang="en-US" sz="2800" smtClean="0"/>
              <a:t>Values at edges should be near zero</a:t>
            </a:r>
          </a:p>
          <a:p>
            <a:pPr eaLnBrk="1" hangingPunct="1"/>
            <a:r>
              <a:rPr lang="en-US" sz="2800" smtClean="0"/>
              <a:t>Rule of thumb for Gaussian: set filter half-width to about 3 </a:t>
            </a:r>
            <a:r>
              <a:rPr lang="en-US" sz="2800" i="1" smtClean="0"/>
              <a:t>σ</a:t>
            </a:r>
            <a:endParaRPr lang="en-US" sz="2800" smtClean="0"/>
          </a:p>
          <a:p>
            <a:pPr eaLnBrk="1" hangingPunct="1"/>
            <a:endParaRPr lang="en-US" sz="2800" smtClean="0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895600"/>
            <a:ext cx="4267200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about near the edge?</a:t>
            </a:r>
          </a:p>
          <a:p>
            <a:pPr lvl="1"/>
            <a:r>
              <a:rPr lang="en-US" smtClean="0"/>
              <a:t>the filter window falls off the edge of the image</a:t>
            </a:r>
          </a:p>
          <a:p>
            <a:pPr lvl="1"/>
            <a:r>
              <a:rPr lang="en-US" smtClean="0"/>
              <a:t>need to extrapolate</a:t>
            </a:r>
          </a:p>
          <a:p>
            <a:pPr lvl="1"/>
            <a:r>
              <a:rPr lang="en-US" smtClean="0"/>
              <a:t>methods:</a:t>
            </a:r>
          </a:p>
          <a:p>
            <a:pPr lvl="2"/>
            <a:r>
              <a:rPr lang="en-US" smtClean="0"/>
              <a:t>clip filter (black)</a:t>
            </a:r>
          </a:p>
          <a:p>
            <a:pPr lvl="2"/>
            <a:r>
              <a:rPr lang="en-US" smtClean="0"/>
              <a:t>wrap around</a:t>
            </a:r>
          </a:p>
          <a:p>
            <a:pPr lvl="2"/>
            <a:r>
              <a:rPr lang="en-US" smtClean="0"/>
              <a:t>copy edge</a:t>
            </a:r>
          </a:p>
          <a:p>
            <a:pPr lvl="2"/>
            <a:r>
              <a:rPr lang="en-US" smtClean="0"/>
              <a:t>reflect across edge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Marschner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methods (MATLAB):</a:t>
            </a:r>
          </a:p>
          <a:p>
            <a:pPr lvl="2"/>
            <a:r>
              <a:rPr lang="en-US" smtClean="0"/>
              <a:t>clip filter (black): 	imfilter(f, g, 0)</a:t>
            </a:r>
          </a:p>
          <a:p>
            <a:pPr lvl="2"/>
            <a:r>
              <a:rPr lang="en-US" smtClean="0"/>
              <a:t>wrap around:	imfilter(f, g, ‘circular’)</a:t>
            </a:r>
          </a:p>
          <a:p>
            <a:pPr lvl="2"/>
            <a:r>
              <a:rPr lang="en-US" smtClean="0"/>
              <a:t>copy edge: 		imfilter(f, g, ‘replicate’)</a:t>
            </a:r>
          </a:p>
          <a:p>
            <a:pPr lvl="2"/>
            <a:r>
              <a:rPr lang="en-US" smtClean="0"/>
              <a:t>reflect across edge: 	imfilter(f, g, ‘symmetric’)</a:t>
            </a:r>
          </a:p>
        </p:txBody>
      </p:sp>
      <p:sp>
        <p:nvSpPr>
          <p:cNvPr id="56324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Marschner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651875" y="0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381000" y="38100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What is the size of the output?</a:t>
            </a:r>
          </a:p>
          <a:p>
            <a:pPr>
              <a:buFontTx/>
              <a:buChar char="•"/>
            </a:pPr>
            <a:r>
              <a:rPr lang="en-US" sz="2800" smtClean="0"/>
              <a:t>MATLAB: filter2(g, f, </a:t>
            </a:r>
            <a:r>
              <a:rPr lang="en-US" sz="2800" i="1" smtClean="0"/>
              <a:t>shape</a:t>
            </a:r>
            <a:r>
              <a:rPr lang="en-US" sz="2800" smtClean="0"/>
              <a:t>)</a:t>
            </a:r>
          </a:p>
          <a:p>
            <a:pPr lvl="1"/>
            <a:r>
              <a:rPr lang="en-US" sz="2400" i="1" smtClean="0"/>
              <a:t>shape</a:t>
            </a:r>
            <a:r>
              <a:rPr lang="en-US" sz="2400" smtClean="0"/>
              <a:t> = ‘full’: output size is sum of sizes of f and g</a:t>
            </a:r>
          </a:p>
          <a:p>
            <a:pPr lvl="1"/>
            <a:r>
              <a:rPr lang="en-US" sz="2400" i="1" smtClean="0"/>
              <a:t>shape</a:t>
            </a:r>
            <a:r>
              <a:rPr lang="en-US" sz="2400" smtClean="0"/>
              <a:t> = ‘same’: output size is same as f</a:t>
            </a:r>
          </a:p>
          <a:p>
            <a:pPr lvl="1"/>
            <a:r>
              <a:rPr lang="en-US" sz="2400" i="1" smtClean="0"/>
              <a:t>shape</a:t>
            </a:r>
            <a:r>
              <a:rPr lang="en-US" sz="2400" smtClean="0"/>
              <a:t> = ‘valid’: output size is difference of sizes of f and g 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6096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25908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2286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0" name="Rectangle 9"/>
          <p:cNvSpPr>
            <a:spLocks noChangeArrowheads="1"/>
          </p:cNvSpPr>
          <p:nvPr/>
        </p:nvSpPr>
        <p:spPr bwMode="auto">
          <a:xfrm>
            <a:off x="25908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1" name="Rectangle 10"/>
          <p:cNvSpPr>
            <a:spLocks noChangeArrowheads="1"/>
          </p:cNvSpPr>
          <p:nvPr/>
        </p:nvSpPr>
        <p:spPr bwMode="auto">
          <a:xfrm>
            <a:off x="2286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2" name="Rectangle 13"/>
          <p:cNvSpPr>
            <a:spLocks noChangeArrowheads="1"/>
          </p:cNvSpPr>
          <p:nvPr/>
        </p:nvSpPr>
        <p:spPr bwMode="auto">
          <a:xfrm>
            <a:off x="38862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57150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4" name="Rectangle 15"/>
          <p:cNvSpPr>
            <a:spLocks noChangeArrowheads="1"/>
          </p:cNvSpPr>
          <p:nvPr/>
        </p:nvSpPr>
        <p:spPr bwMode="auto">
          <a:xfrm>
            <a:off x="36576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5" name="Rectangle 16"/>
          <p:cNvSpPr>
            <a:spLocks noChangeArrowheads="1"/>
          </p:cNvSpPr>
          <p:nvPr/>
        </p:nvSpPr>
        <p:spPr bwMode="auto">
          <a:xfrm>
            <a:off x="5715000" y="57912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6" name="Rectangle 17"/>
          <p:cNvSpPr>
            <a:spLocks noChangeArrowheads="1"/>
          </p:cNvSpPr>
          <p:nvPr/>
        </p:nvSpPr>
        <p:spPr bwMode="auto">
          <a:xfrm>
            <a:off x="3657600" y="5715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7" name="Rectangle 19"/>
          <p:cNvSpPr>
            <a:spLocks noChangeArrowheads="1"/>
          </p:cNvSpPr>
          <p:nvPr/>
        </p:nvSpPr>
        <p:spPr bwMode="auto">
          <a:xfrm>
            <a:off x="68580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88" name="Rectangle 18"/>
          <p:cNvSpPr>
            <a:spLocks noChangeArrowheads="1"/>
          </p:cNvSpPr>
          <p:nvPr/>
        </p:nvSpPr>
        <p:spPr bwMode="auto">
          <a:xfrm>
            <a:off x="7086600" y="419100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20"/>
          <p:cNvSpPr>
            <a:spLocks noChangeArrowheads="1"/>
          </p:cNvSpPr>
          <p:nvPr/>
        </p:nvSpPr>
        <p:spPr bwMode="auto">
          <a:xfrm>
            <a:off x="84582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0" name="Rectangle 21"/>
          <p:cNvSpPr>
            <a:spLocks noChangeArrowheads="1"/>
          </p:cNvSpPr>
          <p:nvPr/>
        </p:nvSpPr>
        <p:spPr bwMode="auto">
          <a:xfrm>
            <a:off x="68580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1" name="Rectangle 22"/>
          <p:cNvSpPr>
            <a:spLocks noChangeArrowheads="1"/>
          </p:cNvSpPr>
          <p:nvPr/>
        </p:nvSpPr>
        <p:spPr bwMode="auto">
          <a:xfrm>
            <a:off x="84582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2" name="Rectangle 23"/>
          <p:cNvSpPr>
            <a:spLocks noChangeArrowheads="1"/>
          </p:cNvSpPr>
          <p:nvPr/>
        </p:nvSpPr>
        <p:spPr bwMode="auto">
          <a:xfrm>
            <a:off x="68580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3" name="Text Box 24"/>
          <p:cNvSpPr txBox="1">
            <a:spLocks noChangeArrowheads="1"/>
          </p:cNvSpPr>
          <p:nvPr/>
        </p:nvSpPr>
        <p:spPr bwMode="auto">
          <a:xfrm>
            <a:off x="1330325" y="35052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full</a:t>
            </a:r>
          </a:p>
        </p:txBody>
      </p:sp>
      <p:sp>
        <p:nvSpPr>
          <p:cNvPr id="54294" name="Text Box 25"/>
          <p:cNvSpPr txBox="1">
            <a:spLocks noChangeArrowheads="1"/>
          </p:cNvSpPr>
          <p:nvPr/>
        </p:nvSpPr>
        <p:spPr bwMode="auto">
          <a:xfrm>
            <a:off x="4495800" y="3541713"/>
            <a:ext cx="93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same</a:t>
            </a:r>
          </a:p>
        </p:txBody>
      </p:sp>
      <p:sp>
        <p:nvSpPr>
          <p:cNvPr id="54295" name="Text Box 26"/>
          <p:cNvSpPr txBox="1">
            <a:spLocks noChangeArrowheads="1"/>
          </p:cNvSpPr>
          <p:nvPr/>
        </p:nvSpPr>
        <p:spPr bwMode="auto">
          <a:xfrm>
            <a:off x="7391400" y="3541713"/>
            <a:ext cx="81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valid</a:t>
            </a:r>
          </a:p>
        </p:txBody>
      </p:sp>
      <p:sp>
        <p:nvSpPr>
          <p:cNvPr id="54296" name="TextBox 2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1: Hybrid Images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0" y="6550025"/>
            <a:ext cx="914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hlinkClick r:id="rId7"/>
              </a:rPr>
              <a:t>http://www.cs.illinois.edu/class/fa10/cs498dwh/projects/hybrid/ComputationalPhotography_ProjectHybrid.html</a:t>
            </a:r>
            <a:endParaRPr lang="en-US" sz="1400"/>
          </a:p>
        </p:txBody>
      </p:sp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990600"/>
            <a:ext cx="1979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Gaussian Filter!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43894" y="5066506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295400" y="5410200"/>
            <a:ext cx="1995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Laplacian Filter!</a:t>
            </a:r>
          </a:p>
        </p:txBody>
      </p:sp>
      <p:sp>
        <p:nvSpPr>
          <p:cNvPr id="12298" name="TextBox 12"/>
          <p:cNvSpPr txBox="1">
            <a:spLocks noChangeArrowheads="1"/>
          </p:cNvSpPr>
          <p:nvPr/>
        </p:nvSpPr>
        <p:spPr bwMode="auto">
          <a:xfrm>
            <a:off x="0" y="6259513"/>
            <a:ext cx="2274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Project Instructions: </a:t>
            </a:r>
          </a:p>
        </p:txBody>
      </p:sp>
      <p:sp>
        <p:nvSpPr>
          <p:cNvPr id="12299" name="Content Placeholder 2"/>
          <p:cNvSpPr>
            <a:spLocks noGrp="1"/>
          </p:cNvSpPr>
          <p:nvPr>
            <p:ph idx="1"/>
          </p:nvPr>
        </p:nvSpPr>
        <p:spPr>
          <a:xfrm>
            <a:off x="3352800" y="838200"/>
            <a:ext cx="5791200" cy="9144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2400" smtClean="0"/>
              <a:t>	A. Oliva, A. Torralba, P.G. Schyns, </a:t>
            </a:r>
            <a:br>
              <a:rPr lang="en-US" sz="2400" smtClean="0"/>
            </a:br>
            <a:r>
              <a:rPr lang="en-US" sz="2400" smtClean="0">
                <a:hlinkClick r:id="rId8"/>
              </a:rPr>
              <a:t>“Hybrid Images,”</a:t>
            </a:r>
            <a:r>
              <a:rPr lang="en-US" sz="2400" smtClean="0"/>
              <a:t> SIGGRAPH 2006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00400" y="4876800"/>
            <a:ext cx="4371975" cy="1349375"/>
            <a:chOff x="144" y="1161"/>
            <a:chExt cx="6144" cy="2806"/>
          </a:xfrm>
        </p:grpSpPr>
        <p:graphicFrame>
          <p:nvGraphicFramePr>
            <p:cNvPr id="12290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p:oleObj spid="_x0000_s12290" name="Photo Editor Photo" r:id="rId9" imgW="4133333" imgH="2905531" progId="MSPhotoEd.3">
                <p:embed/>
              </p:oleObj>
            </a:graphicData>
          </a:graphic>
        </p:graphicFrame>
        <p:sp>
          <p:nvSpPr>
            <p:cNvPr id="12301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Gaussian</a:t>
              </a:r>
            </a:p>
          </p:txBody>
        </p:sp>
        <p:grpSp>
          <p:nvGrpSpPr>
            <p:cNvPr id="12302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12307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8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9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0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1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2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3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4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unit impulse</a:t>
                </a:r>
              </a:p>
            </p:txBody>
          </p:sp>
        </p:grpSp>
        <p:pic>
          <p:nvPicPr>
            <p:cNvPr id="12303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20" descr="log"/>
            <p:cNvPicPr>
              <a:picLocks noChangeAspect="1" noChangeArrowheads="1"/>
            </p:cNvPicPr>
            <p:nvPr/>
          </p:nvPicPr>
          <p:blipFill>
            <a:blip r:embed="rId11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5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6" name="Text Box 5"/>
            <p:cNvSpPr txBox="1">
              <a:spLocks noChangeArrowheads="1"/>
            </p:cNvSpPr>
            <p:nvPr/>
          </p:nvSpPr>
          <p:spPr bwMode="auto">
            <a:xfrm>
              <a:off x="4748" y="3697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Laplacian of Gaussian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Take-home messages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15000" cy="5638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Image is a matrix of numbers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Linear filtering is sum of dot product at each position</a:t>
            </a:r>
          </a:p>
          <a:p>
            <a:pPr lvl="1">
              <a:defRPr/>
            </a:pPr>
            <a:r>
              <a:rPr lang="en-US" sz="2400" dirty="0" smtClean="0"/>
              <a:t>Can smooth, sharpen, translate (among many other uses)</a:t>
            </a:r>
          </a:p>
          <a:p>
            <a:pPr>
              <a:defRPr/>
            </a:pPr>
            <a:endParaRPr lang="en-US" sz="2800" dirty="0" smtClean="0"/>
          </a:p>
          <a:p>
            <a:pPr>
              <a:buFont typeface="Arial" charset="0"/>
              <a:buNone/>
              <a:defRPr/>
            </a:pPr>
            <a:endParaRPr lang="en-US" sz="1200" dirty="0" smtClean="0"/>
          </a:p>
          <a:p>
            <a:pPr>
              <a:buFont typeface="Arial" charset="0"/>
              <a:buNone/>
              <a:defRPr/>
            </a:pPr>
            <a:endParaRPr lang="en-US" sz="1200" dirty="0" smtClean="0"/>
          </a:p>
          <a:p>
            <a:pPr>
              <a:defRPr/>
            </a:pPr>
            <a:r>
              <a:rPr lang="en-US" sz="2800" dirty="0" smtClean="0"/>
              <a:t>Be aware of details for filter size, extrapolation, cropping</a:t>
            </a:r>
            <a:endParaRPr lang="en-US" sz="2800" dirty="0" smtClean="0"/>
          </a:p>
          <a:p>
            <a:pPr>
              <a:buFont typeface="Arial" charset="0"/>
              <a:buNone/>
              <a:defRPr/>
            </a:pPr>
            <a:endParaRPr lang="en-US" sz="2800" dirty="0" smtClean="0"/>
          </a:p>
          <a:p>
            <a:pPr>
              <a:buFont typeface="Arial" charset="0"/>
              <a:buNone/>
              <a:defRPr/>
            </a:pPr>
            <a:endParaRPr lang="en-US" sz="2800" dirty="0" smtClean="0"/>
          </a:p>
        </p:txBody>
      </p:sp>
      <p:pic>
        <p:nvPicPr>
          <p:cNvPr id="68612" name="Picture 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8956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8613" name="Group 4"/>
          <p:cNvGrpSpPr>
            <a:grpSpLocks noChangeAspect="1"/>
          </p:cNvGrpSpPr>
          <p:nvPr/>
        </p:nvGrpSpPr>
        <p:grpSpPr bwMode="auto">
          <a:xfrm>
            <a:off x="7467600" y="3033713"/>
            <a:ext cx="1143000" cy="973137"/>
            <a:chOff x="3799" y="2064"/>
            <a:chExt cx="1433" cy="1136"/>
          </a:xfrm>
        </p:grpSpPr>
        <p:grpSp>
          <p:nvGrpSpPr>
            <p:cNvPr id="68764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6876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6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6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6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4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877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7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7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7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7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8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8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78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68765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4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495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6" name="Picture 1"/>
          <p:cNvPicPr>
            <a:picLocks noChangeAspect="1" noChangeArrowheads="1"/>
          </p:cNvPicPr>
          <p:nvPr/>
        </p:nvPicPr>
        <p:blipFill>
          <a:blip r:embed="rId7" cstate="print"/>
          <a:srcRect l="39445" t="16000" r="37778" b="47556"/>
          <a:stretch>
            <a:fillRect/>
          </a:stretch>
        </p:blipFill>
        <p:spPr bwMode="auto">
          <a:xfrm>
            <a:off x="5867400" y="914400"/>
            <a:ext cx="914400" cy="914400"/>
          </a:xfrm>
          <a:prstGeom prst="rect">
            <a:avLst/>
          </a:prstGeom>
          <a:solidFill>
            <a:schemeClr val="tx1"/>
          </a:solidFill>
          <a:ln w="38100">
            <a:noFill/>
            <a:miter lim="800000"/>
            <a:headEnd/>
            <a:tailEnd/>
          </a:ln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7391400" y="1143000"/>
          <a:ext cx="1371601" cy="495297"/>
        </p:xfrm>
        <a:graphic>
          <a:graphicData uri="http://schemas.openxmlformats.org/drawingml/2006/table">
            <a:tbl>
              <a:tblPr/>
              <a:tblGrid>
                <a:gridCol w="124691"/>
                <a:gridCol w="124691"/>
                <a:gridCol w="124691"/>
                <a:gridCol w="124691"/>
                <a:gridCol w="124691"/>
                <a:gridCol w="124691"/>
                <a:gridCol w="124691"/>
                <a:gridCol w="124691"/>
                <a:gridCol w="124691"/>
                <a:gridCol w="124691"/>
                <a:gridCol w="124691"/>
              </a:tblGrid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763" name="TextBox 38"/>
          <p:cNvSpPr txBox="1">
            <a:spLocks noChangeArrowheads="1"/>
          </p:cNvSpPr>
          <p:nvPr/>
        </p:nvSpPr>
        <p:spPr bwMode="auto">
          <a:xfrm>
            <a:off x="6919913" y="1230313"/>
            <a:ext cx="319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questions</a:t>
            </a:r>
            <a:endParaRPr lang="en-US" dirty="0" smtClean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Write down a 3x3 filter that returns a positive value if the average value of the 4-adjacent neighbors is less than the center and a negative value otherwise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Write down a filter that will compute the gradient in the x-direction:</a:t>
            </a:r>
          </a:p>
          <a:p>
            <a:pPr marL="514350" indent="-514350">
              <a:buFont typeface="Arial" charset="0"/>
              <a:buNone/>
            </a:pPr>
            <a:r>
              <a:rPr lang="en-US" smtClean="0"/>
              <a:t>	</a:t>
            </a:r>
            <a:r>
              <a:rPr lang="en-US" sz="2000" smtClean="0">
                <a:latin typeface="Courier New" pitchFamily="49" charset="0"/>
                <a:cs typeface="Courier New" pitchFamily="49" charset="0"/>
              </a:rPr>
              <a:t>gradx(y,x) = im(y,x+1)-im(y,x) for each x, y</a:t>
            </a:r>
          </a:p>
          <a:p>
            <a:pPr marL="514350" indent="-514350">
              <a:buFont typeface="Arial" charset="0"/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questions</a:t>
            </a:r>
            <a:endParaRPr lang="en-US" dirty="0" smtClean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09600"/>
          </a:xfrm>
        </p:spPr>
        <p:txBody>
          <a:bodyPr/>
          <a:lstStyle/>
          <a:p>
            <a:pPr marL="514350" indent="-514350">
              <a:buFont typeface="Arial" charset="0"/>
              <a:buNone/>
            </a:pPr>
            <a:r>
              <a:rPr lang="en-US" smtClean="0"/>
              <a:t>3.  Fill in the blanks:</a:t>
            </a:r>
          </a:p>
        </p:txBody>
      </p:sp>
      <p:pic>
        <p:nvPicPr>
          <p:cNvPr id="70660" name="Picture 3" descr="C:\Users\Hoiem\Documents\Classes\Computational Photography - Fall 2010\lectures\figs\filters\fil_pairs\sobel_gaus.png"/>
          <p:cNvPicPr>
            <a:picLocks noChangeAspect="1" noChangeArrowheads="1"/>
          </p:cNvPicPr>
          <p:nvPr/>
        </p:nvPicPr>
        <p:blipFill>
          <a:blip r:embed="rId2" cstate="print"/>
          <a:srcRect l="15788" t="3510" r="14474" b="3510"/>
          <a:stretch>
            <a:fillRect/>
          </a:stretch>
        </p:blipFill>
        <p:spPr bwMode="auto">
          <a:xfrm>
            <a:off x="7086600" y="10668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4" descr="C:\Users\Hoiem\Documents\Classes\Computational Photography - Fall 2010\lectures\figs\filters\fil_pairs\fil_sobel.png"/>
          <p:cNvPicPr>
            <a:picLocks noChangeAspect="1" noChangeArrowheads="1"/>
          </p:cNvPicPr>
          <p:nvPr/>
        </p:nvPicPr>
        <p:blipFill>
          <a:blip r:embed="rId3" cstate="print"/>
          <a:srcRect l="16667" t="4167" r="13542" b="4167"/>
          <a:stretch>
            <a:fillRect/>
          </a:stretch>
        </p:blipFill>
        <p:spPr bwMode="auto">
          <a:xfrm>
            <a:off x="7391400" y="2667000"/>
            <a:ext cx="59055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5" descr="C:\Users\Hoiem\Documents\Classes\Computational Photography - Fall 2010\lectures\figs\filters\fil_pairs\fil_gaus.png"/>
          <p:cNvPicPr>
            <a:picLocks noChangeAspect="1" noChangeArrowheads="1"/>
          </p:cNvPicPr>
          <p:nvPr/>
        </p:nvPicPr>
        <p:blipFill>
          <a:blip r:embed="rId4" cstate="print"/>
          <a:srcRect l="17708" t="5556" r="16667" b="6944"/>
          <a:stretch>
            <a:fillRect/>
          </a:stretch>
        </p:blipFill>
        <p:spPr bwMode="auto">
          <a:xfrm>
            <a:off x="7086600" y="3733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6" descr="C:\Users\Hoiem\Documents\Classes\Computational Photography - Fall 2010\lectures\figs\filters\fil_pairs\im_shif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238918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4" name="Picture 7" descr="C:\Users\Hoiem\Documents\Classes\Computational Photography - Fall 2010\lectures\figs\filters\fil_pairs\im_ori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5257800"/>
            <a:ext cx="2133600" cy="13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TextBox 11"/>
          <p:cNvSpPr txBox="1">
            <a:spLocks noChangeArrowheads="1"/>
          </p:cNvSpPr>
          <p:nvPr/>
        </p:nvSpPr>
        <p:spPr bwMode="auto">
          <a:xfrm>
            <a:off x="4038600" y="838200"/>
            <a:ext cx="25812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ourier New" pitchFamily="49" charset="0"/>
                <a:cs typeface="Courier New" pitchFamily="49" charset="0"/>
              </a:rPr>
              <a:t>a) _ = D * B </a:t>
            </a:r>
          </a:p>
          <a:p>
            <a:r>
              <a:rPr lang="en-US" sz="2400">
                <a:latin typeface="Courier New" pitchFamily="49" charset="0"/>
                <a:cs typeface="Courier New" pitchFamily="49" charset="0"/>
              </a:rPr>
              <a:t>b) A = _ * _</a:t>
            </a:r>
          </a:p>
          <a:p>
            <a:r>
              <a:rPr lang="en-US" sz="2400">
                <a:latin typeface="Courier New" pitchFamily="49" charset="0"/>
                <a:cs typeface="Courier New" pitchFamily="49" charset="0"/>
              </a:rPr>
              <a:t>c) F = D * _</a:t>
            </a:r>
          </a:p>
          <a:p>
            <a:r>
              <a:rPr lang="en-US" sz="2400">
                <a:latin typeface="Courier New" pitchFamily="49" charset="0"/>
                <a:cs typeface="Courier New" pitchFamily="49" charset="0"/>
              </a:rPr>
              <a:t>d) _ = D * D</a:t>
            </a:r>
          </a:p>
          <a:p>
            <a:endParaRPr lang="en-US" sz="2800"/>
          </a:p>
        </p:txBody>
      </p:sp>
      <p:sp>
        <p:nvSpPr>
          <p:cNvPr id="70666" name="TextBox 12"/>
          <p:cNvSpPr txBox="1">
            <a:spLocks noChangeArrowheads="1"/>
          </p:cNvSpPr>
          <p:nvPr/>
        </p:nvSpPr>
        <p:spPr bwMode="auto">
          <a:xfrm>
            <a:off x="6858000" y="9906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70667" name="TextBox 13"/>
          <p:cNvSpPr txBox="1">
            <a:spLocks noChangeArrowheads="1"/>
          </p:cNvSpPr>
          <p:nvPr/>
        </p:nvSpPr>
        <p:spPr bwMode="auto">
          <a:xfrm>
            <a:off x="7162800" y="26670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70668" name="TextBox 14"/>
          <p:cNvSpPr txBox="1">
            <a:spLocks noChangeArrowheads="1"/>
          </p:cNvSpPr>
          <p:nvPr/>
        </p:nvSpPr>
        <p:spPr bwMode="auto">
          <a:xfrm>
            <a:off x="6781800" y="37338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70669" name="TextBox 15"/>
          <p:cNvSpPr txBox="1">
            <a:spLocks noChangeArrowheads="1"/>
          </p:cNvSpPr>
          <p:nvPr/>
        </p:nvSpPr>
        <p:spPr bwMode="auto">
          <a:xfrm>
            <a:off x="6324600" y="51816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pic>
        <p:nvPicPr>
          <p:cNvPr id="70670" name="Picture 8" descr="C:\Users\Hoiem\Documents\Classes\Computational Photography - Fall 2010\lectures\figs\filters\fil_pairs\fil_shift.png"/>
          <p:cNvPicPr>
            <a:picLocks noChangeAspect="1" noChangeArrowheads="1"/>
          </p:cNvPicPr>
          <p:nvPr/>
        </p:nvPicPr>
        <p:blipFill>
          <a:blip r:embed="rId7" cstate="print"/>
          <a:srcRect l="9375" t="41667" r="7292" b="41666"/>
          <a:stretch>
            <a:fillRect/>
          </a:stretch>
        </p:blipFill>
        <p:spPr bwMode="auto">
          <a:xfrm>
            <a:off x="533400" y="2971800"/>
            <a:ext cx="2438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1" name="TextBox 17"/>
          <p:cNvSpPr txBox="1">
            <a:spLocks noChangeArrowheads="1"/>
          </p:cNvSpPr>
          <p:nvPr/>
        </p:nvSpPr>
        <p:spPr bwMode="auto">
          <a:xfrm>
            <a:off x="228600" y="292735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  <p:pic>
        <p:nvPicPr>
          <p:cNvPr id="70672" name="Picture 9" descr="C:\Users\Hoiem\Documents\Classes\Computational Photography - Fall 2010\lectures\figs\filters\fil_pairs\im_gau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5257800"/>
            <a:ext cx="19113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3" name="TextBox 19"/>
          <p:cNvSpPr txBox="1">
            <a:spLocks noChangeArrowheads="1"/>
          </p:cNvSpPr>
          <p:nvPr/>
        </p:nvSpPr>
        <p:spPr bwMode="auto">
          <a:xfrm>
            <a:off x="152400" y="3810000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pic>
        <p:nvPicPr>
          <p:cNvPr id="70674" name="Picture 10" descr="C:\Users\Hoiem\Documents\Classes\Computational Photography - Fall 2010\lectures\figs\filters\fil_pairs\im_sobel.png"/>
          <p:cNvPicPr>
            <a:picLocks noChangeAspect="1" noChangeArrowheads="1"/>
          </p:cNvPicPr>
          <p:nvPr/>
        </p:nvPicPr>
        <p:blipFill>
          <a:blip r:embed="rId9" cstate="print"/>
          <a:srcRect l="9375" t="13889" r="8333" b="13889"/>
          <a:stretch>
            <a:fillRect/>
          </a:stretch>
        </p:blipFill>
        <p:spPr bwMode="auto">
          <a:xfrm>
            <a:off x="3429000" y="3352800"/>
            <a:ext cx="26670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5" name="TextBox 21"/>
          <p:cNvSpPr txBox="1">
            <a:spLocks noChangeArrowheads="1"/>
          </p:cNvSpPr>
          <p:nvPr/>
        </p:nvSpPr>
        <p:spPr bwMode="auto">
          <a:xfrm>
            <a:off x="3200400" y="33528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70676" name="TextBox 22"/>
          <p:cNvSpPr txBox="1">
            <a:spLocks noChangeArrowheads="1"/>
          </p:cNvSpPr>
          <p:nvPr/>
        </p:nvSpPr>
        <p:spPr bwMode="auto">
          <a:xfrm>
            <a:off x="76200" y="52578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</a:t>
            </a:r>
          </a:p>
        </p:txBody>
      </p:sp>
      <p:pic>
        <p:nvPicPr>
          <p:cNvPr id="70677" name="Picture 11" descr="C:\Users\Hoiem\Documents\Classes\Computational Photography - Fall 2010\lectures\figs\filters\fil_pairs\im_im.png"/>
          <p:cNvPicPr>
            <a:picLocks noChangeAspect="1" noChangeArrowheads="1"/>
          </p:cNvPicPr>
          <p:nvPr/>
        </p:nvPicPr>
        <p:blipFill>
          <a:blip r:embed="rId10" cstate="print"/>
          <a:srcRect l="7292" t="12500" r="7292" b="12500"/>
          <a:stretch>
            <a:fillRect/>
          </a:stretch>
        </p:blipFill>
        <p:spPr bwMode="auto">
          <a:xfrm>
            <a:off x="3505200" y="5181600"/>
            <a:ext cx="25463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8" name="TextBox 24"/>
          <p:cNvSpPr txBox="1">
            <a:spLocks noChangeArrowheads="1"/>
          </p:cNvSpPr>
          <p:nvPr/>
        </p:nvSpPr>
        <p:spPr bwMode="auto">
          <a:xfrm>
            <a:off x="3200400" y="5257800"/>
            <a:ext cx="249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5867400" y="609600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81" name="TextBox 27"/>
          <p:cNvSpPr txBox="1">
            <a:spLocks noChangeArrowheads="1"/>
          </p:cNvSpPr>
          <p:nvPr/>
        </p:nvSpPr>
        <p:spPr bwMode="auto">
          <a:xfrm>
            <a:off x="6019800" y="304800"/>
            <a:ext cx="1979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Filtering Operator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class: Thinking in Frequency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1684" name="Picture 6" descr="http://www.cs.brown.edu/courses/csci1950-g/results/final/spotaszn/images/dal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819400"/>
            <a:ext cx="1384300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b="1" dirty="0" smtClean="0"/>
              <a:t>Refraction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468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5660859" y="4653006"/>
            <a:ext cx="595313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 flipV="1">
            <a:off x="6206705" y="4504426"/>
            <a:ext cx="22860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photon’s life choices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r>
              <a:rPr lang="en-US" b="1" dirty="0" smtClean="0"/>
              <a:t>Fluorescence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8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8" y="2791923"/>
            <a:ext cx="1855683" cy="149849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79697" y="25640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9206" y="1828800"/>
            <a:ext cx="136999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4169"/>
            <a:ext cx="714378" cy="5953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8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577013" y="41118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38800" y="33528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37916</TotalTime>
  <Words>3994</Words>
  <Application>Microsoft Office PowerPoint</Application>
  <PresentationFormat>On-screen Show (4:3)</PresentationFormat>
  <Paragraphs>2764</Paragraphs>
  <Slides>78</Slides>
  <Notes>31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Futura Bk BT</vt:lpstr>
      <vt:lpstr>Times</vt:lpstr>
      <vt:lpstr>Courier New</vt:lpstr>
      <vt:lpstr>Courier</vt:lpstr>
      <vt:lpstr>Tahoma</vt:lpstr>
      <vt:lpstr>Symbol</vt:lpstr>
      <vt:lpstr>Office Theme</vt:lpstr>
      <vt:lpstr>Microsoft Equation 3.0</vt:lpstr>
      <vt:lpstr>Microsoft Photo Editor 3.0 Photo</vt:lpstr>
      <vt:lpstr>Pixels and Image Filtering</vt:lpstr>
      <vt:lpstr>Today’s Class: Pixels and Linear Filters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Surface orientation and light intensity</vt:lpstr>
      <vt:lpstr>Perception of Intensity</vt:lpstr>
      <vt:lpstr>Perception of Intensity</vt:lpstr>
      <vt:lpstr>Image Formation</vt:lpstr>
      <vt:lpstr>Digital camera</vt:lpstr>
      <vt:lpstr>Sensor Array</vt:lpstr>
      <vt:lpstr>The raster image (pixel matrix)</vt:lpstr>
      <vt:lpstr>The raster image (pixel matrix)</vt:lpstr>
      <vt:lpstr>Digital Color Images</vt:lpstr>
      <vt:lpstr>Color Image</vt:lpstr>
      <vt:lpstr>Images in Matlab</vt:lpstr>
      <vt:lpstr>Color spaces</vt:lpstr>
      <vt:lpstr>Color spaces: RGB</vt:lpstr>
      <vt:lpstr>Color spaces: HSV</vt:lpstr>
      <vt:lpstr>Color spaces: YCbCr</vt:lpstr>
      <vt:lpstr>Color spaces: L*a*b*</vt:lpstr>
      <vt:lpstr>If you had to choose, would you rather go without luminance or chrominance?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Back to grayscale intensity</vt:lpstr>
      <vt:lpstr>Next three classes: three views of filtering</vt:lpstr>
      <vt:lpstr>Image filtering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One more on board…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Other filters</vt:lpstr>
      <vt:lpstr>Other filters</vt:lpstr>
      <vt:lpstr>How could we synthesize motion blur?</vt:lpstr>
      <vt:lpstr>Filtering vs. Convolution</vt:lpstr>
      <vt:lpstr>Key properties of linear filters</vt:lpstr>
      <vt:lpstr>More properties</vt:lpstr>
      <vt:lpstr>Slide 62</vt:lpstr>
      <vt:lpstr>Slide 63</vt:lpstr>
      <vt:lpstr>Slide 64</vt:lpstr>
      <vt:lpstr>Gaussian filters</vt:lpstr>
      <vt:lpstr>Separability of the Gaussian filter</vt:lpstr>
      <vt:lpstr>Separability example</vt:lpstr>
      <vt:lpstr>Separability</vt:lpstr>
      <vt:lpstr>Some practical matters</vt:lpstr>
      <vt:lpstr>Practical matters</vt:lpstr>
      <vt:lpstr>Practical matters</vt:lpstr>
      <vt:lpstr>Practical matters</vt:lpstr>
      <vt:lpstr>Practical matters</vt:lpstr>
      <vt:lpstr>Project 1: Hybrid Images</vt:lpstr>
      <vt:lpstr>Take-home messages</vt:lpstr>
      <vt:lpstr>Practice questions</vt:lpstr>
      <vt:lpstr>Practice questions</vt:lpstr>
      <vt:lpstr>Next class: Thinking in Frequency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108</cp:revision>
  <dcterms:created xsi:type="dcterms:W3CDTF">2009-12-16T02:55:56Z</dcterms:created>
  <dcterms:modified xsi:type="dcterms:W3CDTF">2011-02-01T18:52:30Z</dcterms:modified>
</cp:coreProperties>
</file>